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</p:sldMasterIdLst>
  <p:notesMasterIdLst>
    <p:notesMasterId r:id="rId43"/>
  </p:notesMasterIdLst>
  <p:sldIdLst>
    <p:sldId id="256" r:id="rId3"/>
    <p:sldId id="257" r:id="rId4"/>
    <p:sldId id="300" r:id="rId5"/>
    <p:sldId id="258" r:id="rId6"/>
    <p:sldId id="290" r:id="rId7"/>
    <p:sldId id="291" r:id="rId8"/>
    <p:sldId id="270" r:id="rId9"/>
    <p:sldId id="274" r:id="rId10"/>
    <p:sldId id="292" r:id="rId11"/>
    <p:sldId id="275" r:id="rId12"/>
    <p:sldId id="276" r:id="rId13"/>
    <p:sldId id="260" r:id="rId14"/>
    <p:sldId id="278" r:id="rId15"/>
    <p:sldId id="280" r:id="rId16"/>
    <p:sldId id="279" r:id="rId17"/>
    <p:sldId id="262" r:id="rId18"/>
    <p:sldId id="273" r:id="rId19"/>
    <p:sldId id="281" r:id="rId20"/>
    <p:sldId id="271" r:id="rId21"/>
    <p:sldId id="282" r:id="rId22"/>
    <p:sldId id="265" r:id="rId23"/>
    <p:sldId id="285" r:id="rId24"/>
    <p:sldId id="268" r:id="rId25"/>
    <p:sldId id="287" r:id="rId26"/>
    <p:sldId id="269" r:id="rId27"/>
    <p:sldId id="293" r:id="rId28"/>
    <p:sldId id="299" r:id="rId29"/>
    <p:sldId id="298" r:id="rId30"/>
    <p:sldId id="297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79"/>
    <p:restoredTop sz="93059"/>
  </p:normalViewPr>
  <p:slideViewPr>
    <p:cSldViewPr snapToGrid="0" snapToObjects="1">
      <p:cViewPr varScale="1">
        <p:scale>
          <a:sx n="59" d="100"/>
          <a:sy n="59" d="100"/>
        </p:scale>
        <p:origin x="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A17F9B-D619-3941-BF80-58C8554120B6}" type="datetimeFigureOut">
              <a:rPr kumimoji="1" lang="ja-JP" altLang="en-US" smtClean="0"/>
              <a:t>2018/4/25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6E4ED-97DF-6A48-80EE-55941C7EFD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8402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AA5DE-25D8-764E-B49E-575727815C8E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 panose="020F0502020204030204"/>
                <a:ea typeface="Yu Gothic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 panose="020F0502020204030204"/>
              <a:ea typeface="Yu Gothic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796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AA5DE-25D8-764E-B49E-575727815C8E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 panose="020F0502020204030204"/>
                <a:ea typeface="Yu Gothic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 panose="020F0502020204030204"/>
              <a:ea typeface="Yu Gothic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1621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AA5DE-25D8-764E-B49E-575727815C8E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 panose="020F0502020204030204"/>
                <a:ea typeface="Yu Gothic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 panose="020F0502020204030204"/>
              <a:ea typeface="Yu Gothic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098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20B52D-639E-A044-AB0E-53ABA3899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B66A24AE-D4A9-F248-989A-976AAF6EB6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1FB76A-9407-D046-8861-0CE573A2D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71FDD-6FDE-7649-8EE2-0032A79D1601}" type="datetime1">
              <a:rPr kumimoji="1" lang="ja-JP" altLang="en-US" smtClean="0"/>
              <a:t>2018/4/25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99022E-B1ED-DB44-986B-976F445B2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E801167-E27C-3648-A3DF-FED7D7C18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9520-D470-5A45-9AEB-17901E6B9F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0023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5F70BE-621D-984F-A961-72E3A2194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B8FB022-8783-2440-B477-4872367CA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C471261-5CA7-7C43-BC5D-6BAA9A2CF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BF62F-2347-9D47-9836-5F01B082081C}" type="datetime1">
              <a:rPr kumimoji="1" lang="ja-JP" altLang="en-US" smtClean="0"/>
              <a:t>2018/4/25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63D0CDB-4819-5A4A-B9FE-A551B3500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BA1C7E2-80F9-2F4D-BBF2-B3292242D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9520-D470-5A45-9AEB-17901E6B9F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361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5670237-54DC-2F40-A562-980991D46E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55F7ED3-4670-B241-9D11-CCD8E9115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8D04F40-E17C-5546-A7A4-64081A03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62FC5-5EA5-FF42-AA76-B47195F35EA4}" type="datetime1">
              <a:rPr kumimoji="1" lang="ja-JP" altLang="en-US" smtClean="0"/>
              <a:t>2018/4/25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F3F964-1BE6-6F44-8230-D6A00A4A5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93C705-52AB-E043-A3D8-173F746B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9520-D470-5A45-9AEB-17901E6B9F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2549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 u="none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BA9D4-D4F4-ED4E-B858-9D5E5251139E}" type="datetime1">
              <a:rPr kumimoji="1" lang="ja-JP" altLang="en-US" smtClean="0"/>
              <a:t>2018/4/25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8232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2E2EF-9794-C74D-AEF0-96436845DD72}" type="datetime1">
              <a:rPr kumimoji="1" lang="ja-JP" altLang="en-US" smtClean="0"/>
              <a:t>2018/4/25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C0E5534-7175-D74E-8099-8DB67B48BE4C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76180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00A3-D9D3-2340-8645-13E4A3D7E66A}" type="datetime1">
              <a:rPr kumimoji="1" lang="ja-JP" altLang="en-US" smtClean="0"/>
              <a:t>2018/4/25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777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7154F-55CA-FD48-9E45-833D1706737C}" type="datetime1">
              <a:rPr kumimoji="1" lang="ja-JP" altLang="en-US" smtClean="0"/>
              <a:t>2018/4/25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1023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F265C-32C7-4B47-B462-43BD90CEB528}" type="datetime1">
              <a:rPr kumimoji="1" lang="ja-JP" altLang="en-US" smtClean="0"/>
              <a:t>2018/4/25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865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FAEE8-A57F-5942-AEFC-02528679EA71}" type="datetime1">
              <a:rPr kumimoji="1" lang="ja-JP" altLang="en-US" smtClean="0"/>
              <a:t>2018/4/25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20233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67CDF-9E56-B74F-BC35-EACD0E72D204}" type="datetime1">
              <a:rPr kumimoji="1" lang="ja-JP" altLang="en-US" smtClean="0"/>
              <a:t>2018/4/25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11932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DE79-2E03-C340-979F-F43D1C7ADB8D}" type="datetime1">
              <a:rPr kumimoji="1" lang="ja-JP" altLang="en-US" smtClean="0"/>
              <a:t>2018/4/25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695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650C8E-7BBD-BA40-AB32-3FF0ABC58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u="sng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2B5F5D-9771-8441-8307-D66D3920A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AEEF1A7-C464-9E4E-9EFE-8EFC46C1B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8250-E3D4-D447-8C8E-5F7336551C5A}" type="datetime1">
              <a:rPr kumimoji="1" lang="ja-JP" altLang="en-US" smtClean="0"/>
              <a:t>2018/4/25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E75462-BC27-954D-AF95-6793B0D0E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F0C1CA-99FF-3246-95F2-017FDADCE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9520-D470-5A45-9AEB-17901E6B9F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99091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71C8-0A3C-2544-BBD4-E0FE438C48B7}" type="datetime1">
              <a:rPr kumimoji="1" lang="ja-JP" altLang="en-US" smtClean="0"/>
              <a:t>2018/4/25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30782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9FF9-A7D7-604B-8C3B-0DBDB1EFF38C}" type="datetime1">
              <a:rPr kumimoji="1" lang="ja-JP" altLang="en-US" smtClean="0"/>
              <a:t>2018/4/25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35192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3DFB-58AE-0E4A-B949-7A881B66E478}" type="datetime1">
              <a:rPr kumimoji="1" lang="ja-JP" altLang="en-US" smtClean="0"/>
              <a:t>2018/4/25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0029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38FBD6-EEE8-D845-AA52-F9E681472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99663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C97128A-CC41-FB4F-8C6F-0608C8DB1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C3D4E-C482-074B-8127-B93FFC4B784F}" type="datetime1">
              <a:rPr kumimoji="1" lang="ja-JP" altLang="en-US" smtClean="0"/>
              <a:t>2018/4/25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E011C8E-8EA2-E549-855F-85E18E31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7A202B5-4247-434D-BBD4-17CD83A9A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/>
            </a:lvl1pPr>
          </a:lstStyle>
          <a:p>
            <a:fld id="{E92AA82B-0F24-E34C-9AB6-4E4BFC988EDC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32969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779082-4D38-A043-A597-F494934E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82F564-834B-1144-AD62-813B76585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177393E-B882-C34C-BF3F-FDC943DECE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A212DAA-FB39-754C-AAB7-1AAB97C7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8E56A-DA0D-B149-828B-8F854D4E5C62}" type="datetime1">
              <a:rPr kumimoji="1" lang="ja-JP" altLang="en-US" smtClean="0"/>
              <a:t>2018/4/25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500FED8-2770-1D40-A1AD-7DAC2ED6A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DD5BCD-98B2-764F-8014-9DD09F22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9520-D470-5A45-9AEB-17901E6B9F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150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335028-CA64-9046-ADA6-9F38B24AA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A7F7AC8-6B04-9C44-A760-C62E9A8E5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3652338-C26E-FA43-BB6A-8C13B4E44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4C2A574-150B-BC41-8A84-0F84005BE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85EA26D-E177-CD43-8228-202979C8B5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A683A9D-1860-FD4D-8FD1-19ED2BF5D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1832-BF79-5C44-B13C-36DB9C049FD0}" type="datetime1">
              <a:rPr kumimoji="1" lang="ja-JP" altLang="en-US" smtClean="0"/>
              <a:t>2018/4/25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06054AA-C5DD-F945-96C1-011393CFE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951183E-FD14-8047-AF9B-D85C7489D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9520-D470-5A45-9AEB-17901E6B9F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620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BE6C12-30DA-F045-AA82-63E27B50D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A1B2AE6-717B-4048-8F60-AB888C668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6D01F-D9D2-E542-97AB-E2B32E5A9658}" type="datetime1">
              <a:rPr kumimoji="1" lang="ja-JP" altLang="en-US" smtClean="0"/>
              <a:t>2018/4/25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9A00B5A-94B8-8D43-804A-E1B682CFA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F3593F1-1D70-4A49-A9AE-264C7748D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9520-D470-5A45-9AEB-17901E6B9F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514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9CED8A0-C92D-274E-A578-E7A7BCBCD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5B50-7729-B44C-93DA-2611A1800DD5}" type="datetime1">
              <a:rPr kumimoji="1" lang="ja-JP" altLang="en-US" smtClean="0"/>
              <a:t>2018/4/25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1D29CD3-9749-EC47-A580-FF383A40D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1F30B0B-95B4-AB41-9088-E15D76DD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9520-D470-5A45-9AEB-17901E6B9F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8507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コンテンツ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39DD42-2CBC-6642-BB59-0930D757A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B3DB72-961B-374A-A5E9-023DD9A46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12D6C63-A5EA-9F42-B7F3-85046CA0D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0C82C07-7F1A-1947-BB36-D30A5546C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23BB-1D3D-544C-A080-681AC67BFA74}" type="datetime1">
              <a:rPr kumimoji="1" lang="ja-JP" altLang="en-US" smtClean="0"/>
              <a:t>2018/4/25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777CEA2-8230-4D45-918F-AAA32699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C1B67C1-71BB-4241-B402-C5A34CC8C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9520-D470-5A45-9AEB-17901E6B9F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9420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図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F374C2-1DDC-6A41-8352-E8746B8B3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D811DF2-3EB3-4A43-A08D-162EB45494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BEEF96D-07C8-FC46-A05D-EBF5E2E0E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7F4787-D488-274C-9A10-B933D580E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80661-FECE-7740-B4F3-F09B8DD5960B}" type="datetime1">
              <a:rPr kumimoji="1" lang="ja-JP" altLang="en-US" smtClean="0"/>
              <a:t>2018/4/25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578FAAE-AFC9-7F4D-B3D5-5E4BE2B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9935671-8E9A-8847-A10D-DA8FB79E6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9520-D470-5A45-9AEB-17901E6B9F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404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F8459B9-3AD5-044F-8073-905D556C3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09956B8-B6F4-F242-A24B-08FB7F547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225261-BAF9-314B-8F60-44A09ACFA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7C396-12FD-A241-8601-7ABEE12EF7A8}" type="datetime1">
              <a:rPr kumimoji="1" lang="ja-JP" altLang="en-US" smtClean="0"/>
              <a:t>2018/4/25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16B51E3-8EB4-1249-A89C-6DDD8014A2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F0C23F5-43BF-9C4F-9715-667D81244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59520-D470-5A45-9AEB-17901E6B9F6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3277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90689"/>
            <a:ext cx="10515600" cy="448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D91D5-DC7A-BD45-A51C-2FA67BC91AAA}" type="datetime1">
              <a:rPr kumimoji="1" lang="ja-JP" altLang="en-US" smtClean="0"/>
              <a:t>2018/4/25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350E4-4E06-FF43-A7E5-C0414B9E700C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3276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u="sng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kumimoji="1" sz="2200" kern="1200">
          <a:solidFill>
            <a:schemeClr val="tx1"/>
          </a:solidFill>
          <a:latin typeface="+mn-ea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kumimoji="1"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kumimoji="1"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kumimoji="1"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0.png"/><Relationship Id="rId11" Type="http://schemas.openxmlformats.org/officeDocument/2006/relationships/image" Target="../media/image27.png"/><Relationship Id="rId5" Type="http://schemas.openxmlformats.org/officeDocument/2006/relationships/image" Target="../media/image19.png"/><Relationship Id="rId10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B75DA1-D128-AF45-AE71-0E6680A013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b="1" u="sng"/>
              <a:t>ゼミ発表（進捗）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600666F6-151D-F44A-8A10-C7CFAE04DB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kumimoji="1" lang="en-US" altLang="ja-JP" dirty="0"/>
          </a:p>
          <a:p>
            <a:pPr algn="r"/>
            <a:r>
              <a:rPr kumimoji="1" lang="en-US" altLang="ja-JP" dirty="0"/>
              <a:t>M</a:t>
            </a:r>
            <a:r>
              <a:rPr kumimoji="1" lang="ja-JP" altLang="en-US"/>
              <a:t>１</a:t>
            </a:r>
            <a:r>
              <a:rPr kumimoji="1" lang="en-US" altLang="ja-JP" dirty="0"/>
              <a:t>	</a:t>
            </a:r>
            <a:r>
              <a:rPr kumimoji="1" lang="ja-JP" altLang="en-US"/>
              <a:t>白川</a:t>
            </a:r>
          </a:p>
        </p:txBody>
      </p:sp>
    </p:spTree>
    <p:extLst>
      <p:ext uri="{BB962C8B-B14F-4D97-AF65-F5344CB8AC3E}">
        <p14:creationId xmlns:p14="http://schemas.microsoft.com/office/powerpoint/2010/main" val="2229243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ea"/>
              </a:rPr>
              <a:t>gBoost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52650" y="1691718"/>
            <a:ext cx="7886700" cy="4486274"/>
          </a:xfrm>
        </p:spPr>
        <p:txBody>
          <a:bodyPr>
            <a:normAutofit/>
          </a:bodyPr>
          <a:lstStyle/>
          <a:p>
            <a:r>
              <a:rPr lang="ja-JP" altLang="en-US" sz="2800" u="sng" dirty="0"/>
              <a:t>特徴探索</a:t>
            </a:r>
            <a:endParaRPr lang="en-US" altLang="ja-JP" sz="2800" u="sng" dirty="0"/>
          </a:p>
          <a:p>
            <a:r>
              <a:rPr lang="ja-JP" altLang="en-US" dirty="0"/>
              <a:t>入力グラフに対する</a:t>
            </a:r>
            <a:r>
              <a:rPr lang="ja-JP" altLang="en-US" dirty="0">
                <a:solidFill>
                  <a:srgbClr val="C00000"/>
                </a:solidFill>
              </a:rPr>
              <a:t>全部分グラフを網羅</a:t>
            </a:r>
            <a:r>
              <a:rPr lang="ja-JP" altLang="en-US" dirty="0"/>
              <a:t>する</a:t>
            </a:r>
            <a:endParaRPr lang="en-US" altLang="ja-JP" dirty="0"/>
          </a:p>
          <a:p>
            <a:r>
              <a:rPr lang="en-US" altLang="ja-JP" dirty="0"/>
              <a:t>DFS Code Tree[Yan+ 2002]</a:t>
            </a:r>
            <a:r>
              <a:rPr lang="ja-JP" altLang="en-US" dirty="0"/>
              <a:t>と呼ばれる探索木を利用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・各ノードが部分グラフ</a:t>
            </a:r>
            <a:endParaRPr lang="en-US" altLang="ja-JP" dirty="0"/>
          </a:p>
          <a:p>
            <a:r>
              <a:rPr lang="ja-JP" altLang="en-US" dirty="0"/>
              <a:t>・子ノードが親ノードの拡大グラフ</a:t>
            </a:r>
            <a:endParaRPr lang="en-US" altLang="ja-JP" dirty="0"/>
          </a:p>
          <a:p>
            <a:r>
              <a:rPr lang="ja-JP" altLang="en-US" dirty="0"/>
              <a:t>・グラフの同型判定を行う</a:t>
            </a:r>
            <a:endParaRPr lang="en-US" altLang="ja-JP" dirty="0"/>
          </a:p>
          <a:p>
            <a:r>
              <a:rPr lang="ja-JP" altLang="en-US" dirty="0">
                <a:solidFill>
                  <a:srgbClr val="C00000"/>
                </a:solidFill>
              </a:rPr>
              <a:t>同じ部分グラフが違う場所に出ない</a:t>
            </a:r>
            <a:endParaRPr lang="en-US" altLang="ja-JP" dirty="0">
              <a:solidFill>
                <a:srgbClr val="C0000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altLang="ja-JP" dirty="0"/>
          </a:p>
          <a:p>
            <a:endParaRPr kumimoji="1" lang="ja-JP" altLang="en-US" u="sng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rPr>
              <a:pPr/>
              <a:t>10</a:t>
            </a:fld>
            <a:endParaRPr lang="ja-JP" alt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23E997C-FF23-3A43-A9E3-D71445CA4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76" t="8827" r="15530" b="9970"/>
          <a:stretch/>
        </p:blipFill>
        <p:spPr>
          <a:xfrm>
            <a:off x="7214982" y="3511827"/>
            <a:ext cx="3254237" cy="223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64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ea"/>
              </a:rPr>
              <a:t>gBoost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800" u="sng" dirty="0"/>
              <a:t>特徴探索</a:t>
            </a:r>
            <a:endParaRPr lang="en-US" altLang="ja-JP" sz="2800" u="sng" dirty="0"/>
          </a:p>
          <a:p>
            <a:pPr marL="342900" indent="-342900">
              <a:buFont typeface="Arial" charset="0"/>
              <a:buChar char="•"/>
            </a:pPr>
            <a:r>
              <a:rPr lang="en-US" altLang="ja-JP" dirty="0">
                <a:latin typeface="+mn-ea"/>
              </a:rPr>
              <a:t>DFS Code Tree </a:t>
            </a:r>
            <a:r>
              <a:rPr lang="ja-JP" altLang="en-US" dirty="0">
                <a:latin typeface="+mn-ea"/>
              </a:rPr>
              <a:t>を深さ優先的に探索</a:t>
            </a:r>
            <a:endParaRPr lang="en-US" altLang="ja-JP" dirty="0">
              <a:latin typeface="+mn-ea"/>
            </a:endParaRPr>
          </a:p>
          <a:p>
            <a:pPr marL="342900" indent="-342900">
              <a:buFont typeface="Arial" charset="0"/>
              <a:buChar char="•"/>
            </a:pPr>
            <a:r>
              <a:rPr lang="ja-JP" altLang="en-US" dirty="0">
                <a:latin typeface="+mn-ea"/>
              </a:rPr>
              <a:t>各ノードで</a:t>
            </a:r>
            <a:r>
              <a:rPr lang="ja-JP" altLang="en-US" dirty="0">
                <a:solidFill>
                  <a:srgbClr val="C00000"/>
                </a:solidFill>
                <a:latin typeface="+mn-ea"/>
              </a:rPr>
              <a:t>分類評価値</a:t>
            </a:r>
            <a:r>
              <a:rPr lang="ja-JP" altLang="en-US" dirty="0">
                <a:latin typeface="+mn-ea"/>
              </a:rPr>
              <a:t>を計算し、最適な特徴を１つ発見</a:t>
            </a:r>
            <a:endParaRPr lang="en-US" altLang="ja-JP" dirty="0">
              <a:latin typeface="+mn-ea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dirty="0">
                <a:latin typeface="+mn-ea"/>
              </a:rPr>
              <a:t>DFS Code Tree </a:t>
            </a:r>
            <a:r>
              <a:rPr lang="ja-JP" altLang="en-US" dirty="0">
                <a:latin typeface="+mn-ea"/>
              </a:rPr>
              <a:t>の性質上、現探索ノードの子孫ノードにおける分類評価値の</a:t>
            </a:r>
            <a:r>
              <a:rPr lang="ja-JP" altLang="en-US" dirty="0">
                <a:solidFill>
                  <a:srgbClr val="C00000"/>
                </a:solidFill>
                <a:latin typeface="+mn-ea"/>
              </a:rPr>
              <a:t>上限値</a:t>
            </a:r>
            <a:r>
              <a:rPr lang="ja-JP" altLang="en-US" dirty="0">
                <a:latin typeface="+mn-ea"/>
              </a:rPr>
              <a:t>（</a:t>
            </a:r>
            <a:r>
              <a:rPr lang="en-US" altLang="ja-JP" dirty="0">
                <a:latin typeface="+mn-ea"/>
              </a:rPr>
              <a:t>bound</a:t>
            </a:r>
            <a:r>
              <a:rPr lang="ja-JP" altLang="en-US" dirty="0">
                <a:latin typeface="+mn-ea"/>
              </a:rPr>
              <a:t>）が計算可能　　　　　　　　</a:t>
            </a:r>
            <a:r>
              <a:rPr lang="en-US" altLang="ja-JP" dirty="0">
                <a:latin typeface="+mn-ea"/>
              </a:rPr>
              <a:t>    </a:t>
            </a:r>
            <a:r>
              <a:rPr lang="ja-JP" altLang="en-US" dirty="0">
                <a:latin typeface="+mn-ea"/>
              </a:rPr>
              <a:t>→　上限値（</a:t>
            </a:r>
            <a:r>
              <a:rPr lang="en-US" altLang="ja-JP" dirty="0">
                <a:latin typeface="+mn-ea"/>
              </a:rPr>
              <a:t>bound</a:t>
            </a:r>
            <a:r>
              <a:rPr lang="ja-JP" altLang="en-US" dirty="0">
                <a:latin typeface="+mn-ea"/>
              </a:rPr>
              <a:t>）を用いた安全な枝刈り</a:t>
            </a:r>
            <a:endParaRPr lang="en-US" altLang="ja-JP" dirty="0">
              <a:latin typeface="+mn-ea"/>
            </a:endParaRPr>
          </a:p>
          <a:p>
            <a:pPr marL="342900" indent="-342900">
              <a:buFont typeface="Arial" charset="0"/>
              <a:buChar char="•"/>
            </a:pPr>
            <a:r>
              <a:rPr lang="ja-JP" altLang="en-US" dirty="0">
                <a:latin typeface="+mn-ea"/>
              </a:rPr>
              <a:t>枝刈りを利用した“</a:t>
            </a:r>
            <a:r>
              <a:rPr lang="ja-JP" altLang="en-US" dirty="0">
                <a:solidFill>
                  <a:srgbClr val="C00000"/>
                </a:solidFill>
                <a:latin typeface="+mn-ea"/>
              </a:rPr>
              <a:t>厳密探索</a:t>
            </a:r>
            <a:r>
              <a:rPr lang="ja-JP" altLang="en-US" dirty="0">
                <a:latin typeface="+mn-ea"/>
              </a:rPr>
              <a:t>”</a:t>
            </a:r>
            <a:endParaRPr lang="en-US" altLang="ja-JP" dirty="0">
              <a:latin typeface="+mn-ea"/>
            </a:endParaRPr>
          </a:p>
          <a:p>
            <a:endParaRPr kumimoji="1" lang="ja-JP" altLang="en-US" u="sng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rPr>
              <a:pPr/>
              <a:t>11</a:t>
            </a:fld>
            <a:endParaRPr lang="ja-JP" altLang="en-US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6B15723-7515-9C46-92CD-6937D2932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76" t="8827" r="15530" b="9970"/>
          <a:stretch/>
        </p:blipFill>
        <p:spPr>
          <a:xfrm>
            <a:off x="4468882" y="4618384"/>
            <a:ext cx="3254237" cy="223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7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概要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800" dirty="0">
                <a:latin typeface="+mn-ea"/>
              </a:rPr>
              <a:t>gBoost</a:t>
            </a:r>
          </a:p>
          <a:p>
            <a:pPr marL="800100" lvl="1" indent="-342900">
              <a:buFont typeface="Arial" charset="0"/>
              <a:buChar char="•"/>
            </a:pPr>
            <a:r>
              <a:rPr lang="ja-JP" altLang="en-US" sz="2400" dirty="0"/>
              <a:t>探索木を“</a:t>
            </a:r>
            <a:r>
              <a:rPr lang="ja-JP" altLang="en-US" sz="2400" dirty="0">
                <a:solidFill>
                  <a:srgbClr val="C00000"/>
                </a:solidFill>
              </a:rPr>
              <a:t>厳密探索</a:t>
            </a:r>
            <a:r>
              <a:rPr lang="ja-JP" altLang="en-US" sz="2400" dirty="0"/>
              <a:t>”</a:t>
            </a:r>
            <a:endParaRPr lang="en-US" altLang="ja-JP" sz="2400" dirty="0"/>
          </a:p>
          <a:p>
            <a:pPr marL="800100" lvl="1" indent="-342900">
              <a:buFont typeface="Arial" charset="0"/>
              <a:buChar char="•"/>
            </a:pPr>
            <a:r>
              <a:rPr lang="ja-JP" altLang="en-US" sz="2400" dirty="0"/>
              <a:t>一回の特徴探索におけるコスト</a:t>
            </a:r>
            <a:r>
              <a:rPr lang="ja-JP" altLang="en-US" sz="2400" dirty="0">
                <a:solidFill>
                  <a:srgbClr val="C00000"/>
                </a:solidFill>
              </a:rPr>
              <a:t>大</a:t>
            </a:r>
            <a:endParaRPr lang="en-US" altLang="ja-JP" sz="2400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r>
              <a:rPr lang="ja-JP" altLang="en-US" sz="2800" dirty="0"/>
              <a:t>提案手法</a:t>
            </a:r>
            <a:endParaRPr lang="en-US" altLang="ja-JP" sz="2800" dirty="0"/>
          </a:p>
          <a:p>
            <a:pPr marL="800100" lvl="1" indent="-342900">
              <a:buFont typeface="Arial" charset="0"/>
              <a:buChar char="•"/>
            </a:pPr>
            <a:r>
              <a:rPr lang="ja-JP" altLang="en-US" sz="2400" dirty="0"/>
              <a:t>探索木を“</a:t>
            </a:r>
            <a:r>
              <a:rPr lang="ja-JP" altLang="en-US" sz="2400" dirty="0">
                <a:solidFill>
                  <a:srgbClr val="C00000"/>
                </a:solidFill>
              </a:rPr>
              <a:t>確率的に探索</a:t>
            </a:r>
            <a:r>
              <a:rPr lang="ja-JP" altLang="en-US" sz="2400" dirty="0"/>
              <a:t>”</a:t>
            </a:r>
            <a:endParaRPr lang="en-US" altLang="ja-JP" sz="2400" dirty="0"/>
          </a:p>
          <a:p>
            <a:pPr marL="800100" lvl="1" indent="-342900">
              <a:buFont typeface="Arial" charset="0"/>
              <a:buChar char="•"/>
            </a:pPr>
            <a:r>
              <a:rPr lang="ja-JP" altLang="en-US" sz="2400" dirty="0"/>
              <a:t>一回の特徴探索におけるコスト</a:t>
            </a:r>
            <a:r>
              <a:rPr lang="ja-JP" altLang="en-US" sz="2400" dirty="0">
                <a:solidFill>
                  <a:srgbClr val="C00000"/>
                </a:solidFill>
              </a:rPr>
              <a:t>小</a:t>
            </a:r>
            <a:endParaRPr lang="en-US" altLang="ja-JP" sz="2400" dirty="0">
              <a:solidFill>
                <a:srgbClr val="C00000"/>
              </a:solidFill>
            </a:endParaRPr>
          </a:p>
          <a:p>
            <a:pPr marL="800100" lvl="1" indent="-342900">
              <a:buFont typeface="Arial" charset="0"/>
              <a:buChar char="•"/>
            </a:pP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rPr>
              <a:pPr/>
              <a:t>12</a:t>
            </a:fld>
            <a:endParaRPr lang="ja-JP" alt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6517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提案手法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153842" y="1287463"/>
            <a:ext cx="3868340" cy="823912"/>
          </a:xfrm>
        </p:spPr>
        <p:txBody>
          <a:bodyPr>
            <a:normAutofit/>
          </a:bodyPr>
          <a:lstStyle/>
          <a:p>
            <a:r>
              <a:rPr lang="ja-JP" altLang="en-US" sz="2800" u="sng" dirty="0"/>
              <a:t>探索パス</a:t>
            </a:r>
            <a:endParaRPr lang="en-US" altLang="ja-JP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1612900" y="2098675"/>
                <a:ext cx="4409282" cy="3684588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ja-JP" altLang="en-US" dirty="0"/>
                  <a:t>根ノードを始点とし　　　　　　子ノードを展開</a:t>
                </a:r>
                <a:endParaRPr lang="en-US" altLang="ja-JP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ja-JP" altLang="en-US" dirty="0"/>
                  <a:t>展開した子ノードの中から　　ある</a:t>
                </a:r>
                <a:r>
                  <a:rPr lang="ja-JP" altLang="en-US" dirty="0">
                    <a:solidFill>
                      <a:srgbClr val="C00000"/>
                    </a:solidFill>
                  </a:rPr>
                  <a:t>確率分布</a:t>
                </a:r>
                <a14:m>
                  <m:oMath xmlns:m="http://schemas.openxmlformats.org/officeDocument/2006/math">
                    <m:r>
                      <a:rPr lang="en-US" altLang="ja-JP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altLang="ja-JP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Ρ</m:t>
                    </m:r>
                    <m:r>
                      <a:rPr lang="en-US" altLang="ja-JP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ja-JP" altLang="en-US" dirty="0"/>
                  <a:t>に従って　　一つの子ノードを選択</a:t>
                </a:r>
                <a:endParaRPr lang="en-US" altLang="ja-JP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ja-JP" altLang="en-US" dirty="0"/>
                  <a:t>子ノードの展開、選択の動作を葉ノードまで繰り返す</a:t>
                </a:r>
                <a:endParaRPr lang="en-US" altLang="ja-JP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4" name="コンテンツ プレースホルダー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612900" y="2098675"/>
                <a:ext cx="4409282" cy="3684588"/>
              </a:xfrm>
              <a:blipFill>
                <a:blip r:embed="rId2"/>
                <a:stretch>
                  <a:fillRect l="-1724" t="-20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53151" y="1287463"/>
            <a:ext cx="3887391" cy="823912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　　</a:t>
            </a:r>
            <a:r>
              <a:rPr lang="ja-JP" altLang="en-US" sz="2800" u="sng" dirty="0"/>
              <a:t>Ｋパス空間</a:t>
            </a:r>
            <a:endParaRPr lang="ja-JP" altLang="en-US" sz="2800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53150" y="2416175"/>
            <a:ext cx="4387850" cy="3684588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ja-JP" altLang="en-US" dirty="0"/>
              <a:t>探索パスをＫ本　　　　　　　　サンプリングすることで　　　　カバーされるノード集合</a:t>
            </a:r>
          </a:p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lang="ja-JP" altLang="en-US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rPr>
              <a:pPr/>
              <a:t>13</a:t>
            </a:fld>
            <a:endParaRPr lang="ja-JP" altLang="en-US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934" y="4823299"/>
            <a:ext cx="3395756" cy="183785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981" y="3862068"/>
            <a:ext cx="3553729" cy="192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31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提案手法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153842" y="1287463"/>
            <a:ext cx="3868340" cy="823912"/>
          </a:xfrm>
        </p:spPr>
        <p:txBody>
          <a:bodyPr>
            <a:normAutofit/>
          </a:bodyPr>
          <a:lstStyle/>
          <a:p>
            <a:r>
              <a:rPr lang="en-US" altLang="ja-JP" sz="2800" u="sng" dirty="0">
                <a:latin typeface="+mn-ea"/>
              </a:rPr>
              <a:t>DFS Code Tree</a:t>
            </a:r>
            <a:endParaRPr lang="en-US" altLang="ja-JP" sz="2800" dirty="0">
              <a:latin typeface="+mn-ea"/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2153842" y="2098675"/>
            <a:ext cx="3868340" cy="3684588"/>
          </a:xfrm>
        </p:spPr>
        <p:txBody>
          <a:bodyPr/>
          <a:lstStyle/>
          <a:p>
            <a:r>
              <a:rPr kumimoji="1" lang="ja-JP" altLang="en-US" dirty="0"/>
              <a:t>同型判定</a:t>
            </a:r>
            <a:r>
              <a:rPr lang="ja-JP" altLang="en-US" dirty="0">
                <a:solidFill>
                  <a:srgbClr val="C00000"/>
                </a:solidFill>
              </a:rPr>
              <a:t>有り</a:t>
            </a:r>
            <a:endParaRPr kumimoji="1" lang="ja-JP" altLang="en-US" dirty="0">
              <a:solidFill>
                <a:srgbClr val="C00000"/>
              </a:solidFill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53151" y="1287463"/>
            <a:ext cx="3887391" cy="823912"/>
          </a:xfrm>
        </p:spPr>
        <p:txBody>
          <a:bodyPr>
            <a:normAutofit/>
          </a:bodyPr>
          <a:lstStyle/>
          <a:p>
            <a:r>
              <a:rPr lang="ja-JP" altLang="en-US" sz="2800" u="sng" dirty="0">
                <a:latin typeface="+mn-ea"/>
              </a:rPr>
              <a:t>提案手法の探索木</a:t>
            </a:r>
            <a:endParaRPr lang="ja-JP" altLang="en-US" sz="2800" dirty="0">
              <a:latin typeface="+mn-ea"/>
            </a:endParaRP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53151" y="2124075"/>
            <a:ext cx="3887391" cy="3684588"/>
          </a:xfrm>
        </p:spPr>
        <p:txBody>
          <a:bodyPr/>
          <a:lstStyle/>
          <a:p>
            <a:r>
              <a:rPr kumimoji="1" lang="ja-JP" altLang="en-US" dirty="0"/>
              <a:t>同型判定</a:t>
            </a:r>
            <a:r>
              <a:rPr kumimoji="1" lang="ja-JP" altLang="en-US" dirty="0">
                <a:solidFill>
                  <a:srgbClr val="C00000"/>
                </a:solidFill>
              </a:rPr>
              <a:t>無し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lang="ja-JP" altLang="en-US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rPr>
              <a:pPr/>
              <a:t>14</a:t>
            </a:fld>
            <a:endParaRPr lang="ja-JP" altLang="en-US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192" y="3382507"/>
            <a:ext cx="4370325" cy="270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278CDE7-3AC1-1A41-BD40-1E7A19EED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387100"/>
            <a:ext cx="45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39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ja-JP" altLang="en-US" dirty="0"/>
                  <a:t>一回の探索を前述</a:t>
                </a:r>
                <a:r>
                  <a:rPr kumimoji="1" lang="ja-JP" altLang="en-US" dirty="0"/>
                  <a:t>した</a:t>
                </a:r>
                <a:r>
                  <a:rPr lang="ja-JP" altLang="en-US" dirty="0"/>
                  <a:t>Ｋ</a:t>
                </a:r>
                <a:r>
                  <a:rPr kumimoji="1" lang="ja-JP" altLang="en-US" dirty="0"/>
                  <a:t>パス空間に制限することで</a:t>
                </a:r>
                <a:endParaRPr kumimoji="1" lang="en-US" altLang="ja-JP" dirty="0"/>
              </a:p>
              <a:p>
                <a:r>
                  <a:rPr lang="ja-JP" altLang="en-US" dirty="0"/>
                  <a:t>特徴探索におけるコストの削減を図る</a:t>
                </a:r>
                <a:endParaRPr lang="en-US" altLang="ja-JP" dirty="0"/>
              </a:p>
              <a:p>
                <a:endParaRPr kumimoji="1" lang="en-US" altLang="ja-JP" dirty="0"/>
              </a:p>
              <a:p>
                <a:r>
                  <a:rPr lang="ja-JP" altLang="en-US" dirty="0"/>
                  <a:t>探索パスにおける子ノードの</a:t>
                </a:r>
                <a:r>
                  <a:rPr lang="ja-JP" altLang="en-US" dirty="0">
                    <a:solidFill>
                      <a:srgbClr val="C00000"/>
                    </a:solidFill>
                  </a:rPr>
                  <a:t>選択確率分布</a:t>
                </a:r>
                <a14:m>
                  <m:oMath xmlns:m="http://schemas.openxmlformats.org/officeDocument/2006/math">
                    <m:r>
                      <a:rPr lang="en-US" altLang="ja-JP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altLang="ja-JP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Ρ</m:t>
                    </m:r>
                    <m:r>
                      <a:rPr lang="en-US" altLang="ja-JP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kumimoji="1" lang="ja-JP" altLang="en-US" dirty="0"/>
                  <a:t>に関して</a:t>
                </a:r>
                <a:endParaRPr kumimoji="1" lang="en-US" altLang="ja-JP" dirty="0"/>
              </a:p>
              <a:p>
                <a:r>
                  <a:rPr lang="ja-JP" altLang="en-US" dirty="0"/>
                  <a:t>三種類の設定方法を提案する</a:t>
                </a:r>
                <a:endParaRPr lang="en-US" altLang="ja-JP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ja-JP" altLang="en-US" sz="2400" dirty="0"/>
                  <a:t>一様分布</a:t>
                </a:r>
                <a:endParaRPr lang="en-US" altLang="ja-JP" sz="24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ja-JP" sz="2400" dirty="0"/>
                  <a:t>support </a:t>
                </a:r>
                <a:r>
                  <a:rPr lang="ja-JP" altLang="en-US" sz="2400" dirty="0"/>
                  <a:t>の値を利用した分布</a:t>
                </a:r>
                <a:endParaRPr lang="en-US" altLang="ja-JP" sz="24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ja-JP" sz="2400" dirty="0"/>
                  <a:t>bound </a:t>
                </a:r>
                <a:r>
                  <a:rPr lang="ja-JP" altLang="en-US" sz="2400" dirty="0"/>
                  <a:t>の値を利用した分布</a:t>
                </a: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6" t="-22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rPr>
              <a:pPr/>
              <a:t>15</a:t>
            </a:fld>
            <a:endParaRPr lang="ja-JP" alt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496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確率設定</a:t>
            </a:r>
            <a:r>
              <a:rPr lang="ja-JP" altLang="en-US" dirty="0">
                <a:latin typeface="+mj-ea"/>
              </a:rPr>
              <a:t>１</a:t>
            </a:r>
            <a:r>
              <a:rPr kumimoji="1" lang="ja-JP" altLang="en-US" dirty="0"/>
              <a:t>：一様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52650" y="1690689"/>
            <a:ext cx="7886700" cy="4486274"/>
          </a:xfrm>
        </p:spPr>
        <p:txBody>
          <a:bodyPr/>
          <a:lstStyle/>
          <a:p>
            <a:r>
              <a:rPr lang="ja-JP" altLang="en-US" dirty="0">
                <a:latin typeface="+mn-ea"/>
                <a:cs typeface="Cambria Math" charset="0"/>
              </a:rPr>
              <a:t>子に対して一様に確率を振る</a:t>
            </a:r>
            <a:endParaRPr lang="ja-JP" altLang="en-US" sz="2200" dirty="0"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rPr>
              <a:pPr/>
              <a:t>16</a:t>
            </a:fld>
            <a:endParaRPr lang="ja-JP" alt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sp>
        <p:nvSpPr>
          <p:cNvPr id="1639" name="テキスト ボックス 1638"/>
          <p:cNvSpPr txBox="1"/>
          <p:nvPr/>
        </p:nvSpPr>
        <p:spPr>
          <a:xfrm>
            <a:off x="2152651" y="516265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u="sng" dirty="0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確率</a:t>
            </a:r>
          </a:p>
        </p:txBody>
      </p:sp>
      <p:sp>
        <p:nvSpPr>
          <p:cNvPr id="1640" name="テキスト ボックス 1639"/>
          <p:cNvSpPr txBox="1"/>
          <p:nvPr/>
        </p:nvSpPr>
        <p:spPr>
          <a:xfrm>
            <a:off x="3391348" y="516605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rgbClr val="C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1</a:t>
            </a:r>
            <a:r>
              <a:rPr lang="en-US" altLang="ja-JP" sz="2800" dirty="0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/3</a:t>
            </a:r>
            <a:endParaRPr lang="ja-JP" altLang="en-US" sz="2800" dirty="0">
              <a:solidFill>
                <a:prstClr val="black"/>
              </a:solidFill>
              <a:latin typeface="ＭＳ Ｐゴシック" panose="020B0600070205080204" pitchFamily="34" charset="-128"/>
              <a:ea typeface="ＭＳ Ｐゴシック" panose="020B0600070205080204" pitchFamily="34" charset="-128"/>
            </a:endParaRPr>
          </a:p>
        </p:txBody>
      </p:sp>
      <p:sp>
        <p:nvSpPr>
          <p:cNvPr id="1641" name="テキスト ボックス 1640"/>
          <p:cNvSpPr txBox="1"/>
          <p:nvPr/>
        </p:nvSpPr>
        <p:spPr>
          <a:xfrm>
            <a:off x="5916800" y="5160134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rgbClr val="C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1</a:t>
            </a:r>
            <a:r>
              <a:rPr lang="en-US" altLang="ja-JP" sz="2800" dirty="0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/3</a:t>
            </a:r>
            <a:endParaRPr lang="ja-JP" altLang="en-US" sz="2800" dirty="0">
              <a:solidFill>
                <a:prstClr val="black"/>
              </a:solidFill>
              <a:latin typeface="ＭＳ Ｐゴシック" panose="020B0600070205080204" pitchFamily="34" charset="-128"/>
              <a:ea typeface="ＭＳ Ｐゴシック" panose="020B0600070205080204" pitchFamily="34" charset="-128"/>
            </a:endParaRPr>
          </a:p>
        </p:txBody>
      </p:sp>
      <p:sp>
        <p:nvSpPr>
          <p:cNvPr id="1642" name="テキスト ボックス 1641"/>
          <p:cNvSpPr txBox="1"/>
          <p:nvPr/>
        </p:nvSpPr>
        <p:spPr>
          <a:xfrm>
            <a:off x="8614207" y="5151974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rgbClr val="C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1</a:t>
            </a:r>
            <a:r>
              <a:rPr lang="en-US" altLang="ja-JP" sz="2800" dirty="0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/3</a:t>
            </a:r>
            <a:endParaRPr lang="ja-JP" altLang="en-US" sz="2800" dirty="0">
              <a:solidFill>
                <a:prstClr val="black"/>
              </a:solidFill>
              <a:latin typeface="ＭＳ Ｐゴシック" panose="020B0600070205080204" pitchFamily="34" charset="-128"/>
              <a:ea typeface="ＭＳ Ｐゴシック" panose="020B0600070205080204" pitchFamily="34" charset="-128"/>
            </a:endParaRPr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B9EC71F7-F4BF-6345-A011-FDB992B63E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594" t="4948" r="13826" b="40622"/>
          <a:stretch/>
        </p:blipFill>
        <p:spPr>
          <a:xfrm>
            <a:off x="2960090" y="2173840"/>
            <a:ext cx="6636693" cy="298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89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/>
          <a:lstStyle/>
          <a:p>
            <a:r>
              <a:rPr lang="ja-JP" altLang="en-US" dirty="0"/>
              <a:t>確率設定２：</a:t>
            </a:r>
            <a:r>
              <a:rPr lang="en-US" altLang="ja-JP" dirty="0">
                <a:latin typeface="+mj-ea"/>
              </a:rPr>
              <a:t>support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52650" y="1690689"/>
            <a:ext cx="8426450" cy="4486274"/>
          </a:xfrm>
        </p:spPr>
        <p:txBody>
          <a:bodyPr>
            <a:normAutofit/>
          </a:bodyPr>
          <a:lstStyle/>
          <a:p>
            <a:r>
              <a:rPr lang="en-US" altLang="ja-JP" dirty="0">
                <a:latin typeface="+mn-ea"/>
              </a:rPr>
              <a:t>support : </a:t>
            </a:r>
            <a:r>
              <a:rPr lang="ja-JP" altLang="en-US" dirty="0">
                <a:latin typeface="+mn-ea"/>
              </a:rPr>
              <a:t>入力データのうち、その部分グラフを含むグラフの個数</a:t>
            </a:r>
            <a:endParaRPr lang="en-US" altLang="ja-JP" dirty="0">
              <a:latin typeface="+mn-ea"/>
            </a:endParaRPr>
          </a:p>
          <a:p>
            <a:endParaRPr lang="en-US" altLang="ja-JP" sz="800" dirty="0"/>
          </a:p>
          <a:p>
            <a:r>
              <a:rPr lang="en-US" altLang="ja-JP" sz="2800" dirty="0">
                <a:ea typeface="Cambria Math" charset="0"/>
                <a:cs typeface="Cambria Math" charset="0"/>
              </a:rPr>
              <a:t> </a:t>
            </a:r>
            <a:endParaRPr lang="en-US" altLang="ja-JP" sz="2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/>
              <a:t>17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5" name="図形グループ 4"/>
          <p:cNvGrpSpPr/>
          <p:nvPr/>
        </p:nvGrpSpPr>
        <p:grpSpPr>
          <a:xfrm>
            <a:off x="2056437" y="2848113"/>
            <a:ext cx="3459942" cy="3508238"/>
            <a:chOff x="650908" y="2414682"/>
            <a:chExt cx="3708056" cy="3713163"/>
          </a:xfrm>
        </p:grpSpPr>
        <p:sp>
          <p:nvSpPr>
            <p:cNvPr id="60" name="角丸四角形 59"/>
            <p:cNvSpPr/>
            <p:nvPr/>
          </p:nvSpPr>
          <p:spPr>
            <a:xfrm>
              <a:off x="650908" y="2414682"/>
              <a:ext cx="3708056" cy="371316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grpSp>
          <p:nvGrpSpPr>
            <p:cNvPr id="27" name="図形グループ 26"/>
            <p:cNvGrpSpPr/>
            <p:nvPr/>
          </p:nvGrpSpPr>
          <p:grpSpPr>
            <a:xfrm>
              <a:off x="1409700" y="3610245"/>
              <a:ext cx="1512000" cy="360000"/>
              <a:chOff x="2844801" y="3390899"/>
              <a:chExt cx="1968499" cy="444501"/>
            </a:xfrm>
            <a:solidFill>
              <a:srgbClr val="BCFFBE"/>
            </a:solidFill>
          </p:grpSpPr>
          <p:sp>
            <p:nvSpPr>
              <p:cNvPr id="20" name="円/楕円 19"/>
              <p:cNvSpPr/>
              <p:nvPr/>
            </p:nvSpPr>
            <p:spPr>
              <a:xfrm>
                <a:off x="2844801" y="3390899"/>
                <a:ext cx="444500" cy="4445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2" name="円/楕円 21"/>
              <p:cNvSpPr/>
              <p:nvPr/>
            </p:nvSpPr>
            <p:spPr>
              <a:xfrm>
                <a:off x="3606800" y="3390900"/>
                <a:ext cx="444500" cy="444500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3" name="円/楕円 22"/>
              <p:cNvSpPr/>
              <p:nvPr/>
            </p:nvSpPr>
            <p:spPr>
              <a:xfrm>
                <a:off x="4368800" y="3390900"/>
                <a:ext cx="444500" cy="444500"/>
              </a:xfrm>
              <a:prstGeom prst="ellipse">
                <a:avLst/>
              </a:prstGeom>
              <a:solidFill>
                <a:srgbClr val="FFFF00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25" name="直線コネクタ 24"/>
              <p:cNvCxnSpPr>
                <a:stCxn id="22" idx="2"/>
                <a:endCxn id="20" idx="6"/>
              </p:cNvCxnSpPr>
              <p:nvPr/>
            </p:nvCxnSpPr>
            <p:spPr>
              <a:xfrm flipH="1">
                <a:off x="3289300" y="3613150"/>
                <a:ext cx="317500" cy="0"/>
              </a:xfrm>
              <a:prstGeom prst="line">
                <a:avLst/>
              </a:prstGeom>
              <a:grp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/>
              <p:cNvCxnSpPr/>
              <p:nvPr/>
            </p:nvCxnSpPr>
            <p:spPr>
              <a:xfrm flipH="1">
                <a:off x="4051300" y="3613150"/>
                <a:ext cx="317500" cy="0"/>
              </a:xfrm>
              <a:prstGeom prst="line">
                <a:avLst/>
              </a:prstGeom>
              <a:grp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図形グループ 54"/>
            <p:cNvGrpSpPr/>
            <p:nvPr/>
          </p:nvGrpSpPr>
          <p:grpSpPr>
            <a:xfrm>
              <a:off x="1422399" y="4271264"/>
              <a:ext cx="1548000" cy="1188000"/>
              <a:chOff x="1879600" y="4552020"/>
              <a:chExt cx="1320798" cy="1097974"/>
            </a:xfrm>
            <a:solidFill>
              <a:schemeClr val="bg2"/>
            </a:solidFill>
          </p:grpSpPr>
          <p:sp>
            <p:nvSpPr>
              <p:cNvPr id="41" name="円/楕円 40"/>
              <p:cNvSpPr/>
              <p:nvPr/>
            </p:nvSpPr>
            <p:spPr>
              <a:xfrm>
                <a:off x="2390876" y="4552020"/>
                <a:ext cx="298245" cy="3429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2" name="円/楕円 41"/>
              <p:cNvSpPr/>
              <p:nvPr/>
            </p:nvSpPr>
            <p:spPr>
              <a:xfrm>
                <a:off x="1879600" y="5307094"/>
                <a:ext cx="298245" cy="342900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" name="円/楕円 42"/>
              <p:cNvSpPr/>
              <p:nvPr/>
            </p:nvSpPr>
            <p:spPr>
              <a:xfrm>
                <a:off x="2902153" y="5307094"/>
                <a:ext cx="298245" cy="342900"/>
              </a:xfrm>
              <a:prstGeom prst="ellipse">
                <a:avLst/>
              </a:prstGeom>
              <a:solidFill>
                <a:srgbClr val="77F33B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45" name="直線コネクタ 44"/>
              <p:cNvCxnSpPr>
                <a:stCxn id="41" idx="3"/>
                <a:endCxn id="42" idx="7"/>
              </p:cNvCxnSpPr>
              <p:nvPr/>
            </p:nvCxnSpPr>
            <p:spPr>
              <a:xfrm flipH="1">
                <a:off x="2134168" y="4844703"/>
                <a:ext cx="300385" cy="512608"/>
              </a:xfrm>
              <a:prstGeom prst="line">
                <a:avLst/>
              </a:prstGeom>
              <a:grp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/>
              <p:cNvCxnSpPr/>
              <p:nvPr/>
            </p:nvCxnSpPr>
            <p:spPr>
              <a:xfrm>
                <a:off x="2672479" y="4843614"/>
                <a:ext cx="300386" cy="512608"/>
              </a:xfrm>
              <a:prstGeom prst="line">
                <a:avLst/>
              </a:prstGeom>
              <a:grp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/>
              <p:cNvCxnSpPr>
                <a:stCxn id="43" idx="2"/>
                <a:endCxn id="42" idx="6"/>
              </p:cNvCxnSpPr>
              <p:nvPr/>
            </p:nvCxnSpPr>
            <p:spPr>
              <a:xfrm flipH="1">
                <a:off x="2177845" y="5478544"/>
                <a:ext cx="724308" cy="0"/>
              </a:xfrm>
              <a:prstGeom prst="line">
                <a:avLst/>
              </a:prstGeom>
              <a:grp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図形グループ 57"/>
            <p:cNvGrpSpPr/>
            <p:nvPr/>
          </p:nvGrpSpPr>
          <p:grpSpPr>
            <a:xfrm>
              <a:off x="1397000" y="2753352"/>
              <a:ext cx="2124000" cy="380286"/>
              <a:chOff x="1879600" y="2823601"/>
              <a:chExt cx="1832077" cy="342900"/>
            </a:xfrm>
            <a:solidFill>
              <a:schemeClr val="bg2"/>
            </a:solidFill>
          </p:grpSpPr>
          <p:sp>
            <p:nvSpPr>
              <p:cNvPr id="29" name="円/楕円 28"/>
              <p:cNvSpPr/>
              <p:nvPr/>
            </p:nvSpPr>
            <p:spPr>
              <a:xfrm>
                <a:off x="1879600" y="2823601"/>
                <a:ext cx="298245" cy="3429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" name="円/楕円 29"/>
              <p:cNvSpPr/>
              <p:nvPr/>
            </p:nvSpPr>
            <p:spPr>
              <a:xfrm>
                <a:off x="2390877" y="2823601"/>
                <a:ext cx="298245" cy="342900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1" name="円/楕円 30"/>
              <p:cNvSpPr/>
              <p:nvPr/>
            </p:nvSpPr>
            <p:spPr>
              <a:xfrm>
                <a:off x="2902155" y="2823601"/>
                <a:ext cx="298245" cy="342900"/>
              </a:xfrm>
              <a:prstGeom prst="ellipse">
                <a:avLst/>
              </a:prstGeom>
              <a:solidFill>
                <a:srgbClr val="77F33B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2" name="直線コネクタ 31"/>
              <p:cNvCxnSpPr/>
              <p:nvPr/>
            </p:nvCxnSpPr>
            <p:spPr>
              <a:xfrm flipH="1">
                <a:off x="2177845" y="2995051"/>
                <a:ext cx="213032" cy="0"/>
              </a:xfrm>
              <a:prstGeom prst="line">
                <a:avLst/>
              </a:prstGeom>
              <a:grp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/>
              <p:cNvCxnSpPr/>
              <p:nvPr/>
            </p:nvCxnSpPr>
            <p:spPr>
              <a:xfrm flipH="1">
                <a:off x="2689123" y="2995051"/>
                <a:ext cx="213032" cy="0"/>
              </a:xfrm>
              <a:prstGeom prst="line">
                <a:avLst/>
              </a:prstGeom>
              <a:grp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円/楕円 55"/>
              <p:cNvSpPr/>
              <p:nvPr/>
            </p:nvSpPr>
            <p:spPr>
              <a:xfrm>
                <a:off x="3413432" y="2823601"/>
                <a:ext cx="298245" cy="3429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57" name="直線コネクタ 56"/>
              <p:cNvCxnSpPr/>
              <p:nvPr/>
            </p:nvCxnSpPr>
            <p:spPr>
              <a:xfrm flipH="1">
                <a:off x="3200400" y="2995051"/>
                <a:ext cx="213032" cy="0"/>
              </a:xfrm>
              <a:prstGeom prst="line">
                <a:avLst/>
              </a:prstGeom>
              <a:grp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テキスト ボックス 62"/>
            <p:cNvSpPr txBox="1"/>
            <p:nvPr/>
          </p:nvSpPr>
          <p:spPr>
            <a:xfrm>
              <a:off x="2452859" y="5593856"/>
              <a:ext cx="1488094" cy="423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u="sng" dirty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入力データ</a:t>
              </a:r>
            </a:p>
          </p:txBody>
        </p:sp>
      </p:grpSp>
      <p:grpSp>
        <p:nvGrpSpPr>
          <p:cNvPr id="6" name="図形グループ 5"/>
          <p:cNvGrpSpPr/>
          <p:nvPr/>
        </p:nvGrpSpPr>
        <p:grpSpPr>
          <a:xfrm>
            <a:off x="6173698" y="3016253"/>
            <a:ext cx="3748082" cy="2297847"/>
            <a:chOff x="4634972" y="2737378"/>
            <a:chExt cx="3867778" cy="2310811"/>
          </a:xfrm>
        </p:grpSpPr>
        <p:sp>
          <p:nvSpPr>
            <p:cNvPr id="59" name="テキスト ボックス 58"/>
            <p:cNvSpPr txBox="1"/>
            <p:nvPr/>
          </p:nvSpPr>
          <p:spPr>
            <a:xfrm>
              <a:off x="4634972" y="2737378"/>
              <a:ext cx="1196314" cy="464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u="sng" dirty="0">
                  <a:solidFill>
                    <a:prstClr val="black"/>
                  </a:solidFill>
                  <a:latin typeface="ＭＳ Ｐゴシック" panose="020B0600070205080204" pitchFamily="34" charset="-128"/>
                  <a:ea typeface="ＭＳ Ｐゴシック" panose="020B0600070205080204" pitchFamily="34" charset="-128"/>
                </a:rPr>
                <a:t>support</a:t>
              </a:r>
              <a:endParaRPr lang="ja-JP" altLang="en-US" sz="2400" u="sng" dirty="0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endParaRPr>
            </a:p>
          </p:txBody>
        </p:sp>
        <p:grpSp>
          <p:nvGrpSpPr>
            <p:cNvPr id="64" name="図形グループ 63"/>
            <p:cNvGrpSpPr/>
            <p:nvPr/>
          </p:nvGrpSpPr>
          <p:grpSpPr>
            <a:xfrm>
              <a:off x="4753282" y="3481658"/>
              <a:ext cx="936000" cy="360000"/>
              <a:chOff x="1879600" y="2823601"/>
              <a:chExt cx="809522" cy="342900"/>
            </a:xfrm>
            <a:solidFill>
              <a:schemeClr val="bg2"/>
            </a:solidFill>
          </p:grpSpPr>
          <p:sp>
            <p:nvSpPr>
              <p:cNvPr id="65" name="円/楕円 64"/>
              <p:cNvSpPr/>
              <p:nvPr/>
            </p:nvSpPr>
            <p:spPr>
              <a:xfrm>
                <a:off x="1879600" y="2823601"/>
                <a:ext cx="298245" cy="3429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6" name="円/楕円 65"/>
              <p:cNvSpPr/>
              <p:nvPr/>
            </p:nvSpPr>
            <p:spPr>
              <a:xfrm>
                <a:off x="2390877" y="2823601"/>
                <a:ext cx="298245" cy="342900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68" name="直線コネクタ 67"/>
              <p:cNvCxnSpPr/>
              <p:nvPr/>
            </p:nvCxnSpPr>
            <p:spPr>
              <a:xfrm flipH="1">
                <a:off x="2177845" y="2995051"/>
                <a:ext cx="213032" cy="0"/>
              </a:xfrm>
              <a:prstGeom prst="line">
                <a:avLst/>
              </a:prstGeom>
              <a:grp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図形グループ 71"/>
            <p:cNvGrpSpPr/>
            <p:nvPr/>
          </p:nvGrpSpPr>
          <p:grpSpPr>
            <a:xfrm>
              <a:off x="6129398" y="3481658"/>
              <a:ext cx="936000" cy="360000"/>
              <a:chOff x="1879600" y="2823601"/>
              <a:chExt cx="809522" cy="342900"/>
            </a:xfrm>
            <a:solidFill>
              <a:schemeClr val="bg2"/>
            </a:solidFill>
          </p:grpSpPr>
          <p:sp>
            <p:nvSpPr>
              <p:cNvPr id="73" name="円/楕円 72"/>
              <p:cNvSpPr/>
              <p:nvPr/>
            </p:nvSpPr>
            <p:spPr>
              <a:xfrm>
                <a:off x="1879600" y="2823601"/>
                <a:ext cx="298245" cy="3429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4" name="円/楕円 73"/>
              <p:cNvSpPr/>
              <p:nvPr/>
            </p:nvSpPr>
            <p:spPr>
              <a:xfrm>
                <a:off x="2390877" y="2823601"/>
                <a:ext cx="298245" cy="342900"/>
              </a:xfrm>
              <a:prstGeom prst="ellipse">
                <a:avLst/>
              </a:prstGeom>
              <a:solidFill>
                <a:srgbClr val="77F33B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75" name="直線コネクタ 74"/>
              <p:cNvCxnSpPr/>
              <p:nvPr/>
            </p:nvCxnSpPr>
            <p:spPr>
              <a:xfrm flipH="1">
                <a:off x="2177845" y="2995051"/>
                <a:ext cx="213032" cy="0"/>
              </a:xfrm>
              <a:prstGeom prst="line">
                <a:avLst/>
              </a:prstGeom>
              <a:grp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図形グループ 75"/>
            <p:cNvGrpSpPr/>
            <p:nvPr/>
          </p:nvGrpSpPr>
          <p:grpSpPr>
            <a:xfrm>
              <a:off x="7505515" y="3481658"/>
              <a:ext cx="936000" cy="360000"/>
              <a:chOff x="1879600" y="2823601"/>
              <a:chExt cx="809522" cy="342900"/>
            </a:xfrm>
            <a:solidFill>
              <a:schemeClr val="bg2"/>
            </a:solidFill>
          </p:grpSpPr>
          <p:sp>
            <p:nvSpPr>
              <p:cNvPr id="77" name="円/楕円 76"/>
              <p:cNvSpPr/>
              <p:nvPr/>
            </p:nvSpPr>
            <p:spPr>
              <a:xfrm>
                <a:off x="1879600" y="2823601"/>
                <a:ext cx="298245" cy="342900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8" name="円/楕円 77"/>
              <p:cNvSpPr/>
              <p:nvPr/>
            </p:nvSpPr>
            <p:spPr>
              <a:xfrm>
                <a:off x="2390877" y="2823601"/>
                <a:ext cx="298245" cy="342900"/>
              </a:xfrm>
              <a:prstGeom prst="ellipse">
                <a:avLst/>
              </a:prstGeom>
              <a:solidFill>
                <a:srgbClr val="FFFF00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79" name="直線コネクタ 78"/>
              <p:cNvCxnSpPr/>
              <p:nvPr/>
            </p:nvCxnSpPr>
            <p:spPr>
              <a:xfrm flipH="1">
                <a:off x="2177845" y="2995051"/>
                <a:ext cx="213032" cy="0"/>
              </a:xfrm>
              <a:prstGeom prst="line">
                <a:avLst/>
              </a:prstGeom>
              <a:grp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テキスト ボックス 79"/>
            <p:cNvSpPr txBox="1"/>
            <p:nvPr/>
          </p:nvSpPr>
          <p:spPr>
            <a:xfrm>
              <a:off x="4941373" y="4055589"/>
              <a:ext cx="571690" cy="30598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240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＝</a:t>
              </a:r>
            </a:p>
          </p:txBody>
        </p:sp>
        <p:sp>
          <p:nvSpPr>
            <p:cNvPr id="81" name="テキスト ボックス 80"/>
            <p:cNvSpPr txBox="1"/>
            <p:nvPr/>
          </p:nvSpPr>
          <p:spPr>
            <a:xfrm>
              <a:off x="7693606" y="4054711"/>
              <a:ext cx="571690" cy="30598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240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＝</a:t>
              </a:r>
            </a:p>
          </p:txBody>
        </p:sp>
        <p:sp>
          <p:nvSpPr>
            <p:cNvPr id="82" name="テキスト ボックス 81"/>
            <p:cNvSpPr txBox="1"/>
            <p:nvPr/>
          </p:nvSpPr>
          <p:spPr>
            <a:xfrm>
              <a:off x="6305441" y="4054711"/>
              <a:ext cx="571690" cy="30598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240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＝</a:t>
              </a:r>
            </a:p>
          </p:txBody>
        </p:sp>
        <p:sp>
          <p:nvSpPr>
            <p:cNvPr id="83" name="テキスト ボックス 82"/>
            <p:cNvSpPr txBox="1"/>
            <p:nvPr/>
          </p:nvSpPr>
          <p:spPr>
            <a:xfrm>
              <a:off x="5077915" y="4573824"/>
              <a:ext cx="667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3</a:t>
              </a:r>
              <a:endParaRPr lang="ja-JP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6454682" y="4586524"/>
              <a:ext cx="667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2</a:t>
              </a: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7835428" y="4586524"/>
              <a:ext cx="667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1687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52650" y="327027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確率設定</a:t>
            </a:r>
            <a:r>
              <a:rPr lang="ja-JP" altLang="en-US" dirty="0">
                <a:latin typeface="+mj-ea"/>
              </a:rPr>
              <a:t>２</a:t>
            </a:r>
            <a:r>
              <a:rPr kumimoji="1" lang="ja-JP" altLang="en-US" dirty="0"/>
              <a:t>：</a:t>
            </a:r>
            <a:r>
              <a:rPr kumimoji="1" lang="en-US" altLang="ja-JP" dirty="0">
                <a:latin typeface="+mj-ea"/>
              </a:rPr>
              <a:t>support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52650" y="1665289"/>
            <a:ext cx="7886700" cy="4486274"/>
          </a:xfrm>
        </p:spPr>
        <p:txBody>
          <a:bodyPr/>
          <a:lstStyle/>
          <a:p>
            <a:r>
              <a:rPr lang="en-US" altLang="ja-JP" dirty="0">
                <a:latin typeface="+mn-ea"/>
                <a:cs typeface="Cambria Math" charset="0"/>
              </a:rPr>
              <a:t>support</a:t>
            </a:r>
            <a:r>
              <a:rPr lang="ja-JP" altLang="en-US" dirty="0">
                <a:latin typeface="+mn-ea"/>
                <a:cs typeface="Cambria Math" charset="0"/>
              </a:rPr>
              <a:t>の比を確率に用いる</a:t>
            </a:r>
            <a:endParaRPr lang="ja-JP" altLang="en-US" sz="2200" dirty="0"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rPr>
              <a:pPr/>
              <a:t>18</a:t>
            </a:fld>
            <a:endParaRPr lang="ja-JP" alt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grpSp>
        <p:nvGrpSpPr>
          <p:cNvPr id="38" name="図形グループ 37"/>
          <p:cNvGrpSpPr/>
          <p:nvPr/>
        </p:nvGrpSpPr>
        <p:grpSpPr>
          <a:xfrm>
            <a:off x="1747186" y="5005671"/>
            <a:ext cx="7439813" cy="543571"/>
            <a:chOff x="1413435" y="4893449"/>
            <a:chExt cx="5901321" cy="487986"/>
          </a:xfrm>
        </p:grpSpPr>
        <p:sp>
          <p:nvSpPr>
            <p:cNvPr id="57" name="テキスト ボックス 56"/>
            <p:cNvSpPr txBox="1"/>
            <p:nvPr/>
          </p:nvSpPr>
          <p:spPr>
            <a:xfrm>
              <a:off x="1413435" y="4903039"/>
              <a:ext cx="1046710" cy="469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u="sng" dirty="0">
                  <a:solidFill>
                    <a:prstClr val="black"/>
                  </a:solidFill>
                  <a:latin typeface="ＭＳ Ｐゴシック" panose="020B0600070205080204" pitchFamily="34" charset="-128"/>
                  <a:ea typeface="ＭＳ Ｐゴシック" panose="020B0600070205080204" pitchFamily="34" charset="-128"/>
                </a:rPr>
                <a:t>support</a:t>
              </a:r>
              <a:endParaRPr lang="ja-JP" altLang="en-US" sz="2800" u="sng" dirty="0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endParaRPr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2862660" y="4906091"/>
              <a:ext cx="288888" cy="469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dirty="0">
                  <a:solidFill>
                    <a:prstClr val="black"/>
                  </a:solidFill>
                  <a:latin typeface="ＭＳ Ｐゴシック" panose="020B0600070205080204" pitchFamily="34" charset="-128"/>
                  <a:ea typeface="ＭＳ Ｐゴシック" panose="020B0600070205080204" pitchFamily="34" charset="-128"/>
                </a:rPr>
                <a:t>3</a:t>
              </a:r>
              <a:endParaRPr lang="ja-JP" altLang="en-US" sz="2800" dirty="0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endParaRPr>
            </a:p>
          </p:txBody>
        </p:sp>
        <p:sp>
          <p:nvSpPr>
            <p:cNvPr id="59" name="テキスト ボックス 58"/>
            <p:cNvSpPr txBox="1"/>
            <p:nvPr/>
          </p:nvSpPr>
          <p:spPr>
            <a:xfrm>
              <a:off x="4885213" y="4911719"/>
              <a:ext cx="288888" cy="469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dirty="0">
                  <a:solidFill>
                    <a:prstClr val="black"/>
                  </a:solidFill>
                  <a:latin typeface="ＭＳ Ｐゴシック" panose="020B0600070205080204" pitchFamily="34" charset="-128"/>
                  <a:ea typeface="ＭＳ Ｐゴシック" panose="020B0600070205080204" pitchFamily="34" charset="-128"/>
                </a:rPr>
                <a:t>2</a:t>
              </a:r>
              <a:endParaRPr lang="ja-JP" altLang="en-US" sz="2800" dirty="0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endParaRPr>
            </a:p>
          </p:txBody>
        </p:sp>
        <p:sp>
          <p:nvSpPr>
            <p:cNvPr id="60" name="テキスト ボックス 59"/>
            <p:cNvSpPr txBox="1"/>
            <p:nvPr/>
          </p:nvSpPr>
          <p:spPr>
            <a:xfrm>
              <a:off x="7025868" y="4893449"/>
              <a:ext cx="288888" cy="469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dirty="0">
                  <a:solidFill>
                    <a:prstClr val="black"/>
                  </a:solidFill>
                  <a:latin typeface="ＭＳ Ｐゴシック" panose="020B0600070205080204" pitchFamily="34" charset="-128"/>
                  <a:ea typeface="ＭＳ Ｐゴシック" panose="020B0600070205080204" pitchFamily="34" charset="-128"/>
                </a:rPr>
                <a:t>1</a:t>
              </a:r>
              <a:endParaRPr lang="ja-JP" altLang="en-US" sz="2800" dirty="0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62" name="テキスト ボックス 61"/>
          <p:cNvSpPr txBox="1"/>
          <p:nvPr/>
        </p:nvSpPr>
        <p:spPr>
          <a:xfrm>
            <a:off x="1906793" y="554795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u="sng" dirty="0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確率</a:t>
            </a: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3394077" y="5551358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rgbClr val="C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3</a:t>
            </a:r>
            <a:r>
              <a:rPr lang="en-US" altLang="ja-JP" sz="2800" dirty="0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/6</a:t>
            </a:r>
            <a:endParaRPr lang="ja-JP" altLang="en-US" sz="2800" dirty="0">
              <a:solidFill>
                <a:prstClr val="black"/>
              </a:solidFill>
              <a:latin typeface="ＭＳ Ｐゴシック" panose="020B0600070205080204" pitchFamily="34" charset="-128"/>
              <a:ea typeface="ＭＳ Ｐゴシック" panose="020B0600070205080204" pitchFamily="34" charset="-128"/>
            </a:endParaRPr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5915763" y="5545270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rgbClr val="C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2</a:t>
            </a:r>
            <a:r>
              <a:rPr lang="en-US" altLang="ja-JP" sz="2800" dirty="0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/6</a:t>
            </a:r>
            <a:endParaRPr lang="ja-JP" altLang="en-US" sz="2800" dirty="0">
              <a:solidFill>
                <a:prstClr val="black"/>
              </a:solidFill>
              <a:latin typeface="ＭＳ Ｐゴシック" panose="020B0600070205080204" pitchFamily="34" charset="-128"/>
              <a:ea typeface="ＭＳ Ｐゴシック" panose="020B0600070205080204" pitchFamily="34" charset="-128"/>
            </a:endParaRPr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8652320" y="5537276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rgbClr val="C00000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1</a:t>
            </a:r>
            <a:r>
              <a:rPr lang="en-US" altLang="ja-JP" sz="2800" dirty="0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/6</a:t>
            </a:r>
            <a:endParaRPr lang="ja-JP" altLang="en-US" sz="2800" dirty="0">
              <a:solidFill>
                <a:prstClr val="black"/>
              </a:solidFill>
              <a:latin typeface="ＭＳ Ｐゴシック" panose="020B0600070205080204" pitchFamily="34" charset="-128"/>
              <a:ea typeface="ＭＳ Ｐゴシック" panose="020B0600070205080204" pitchFamily="34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AB71E95-2144-C94D-BB5D-E3D5CC1B6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594" t="4948" r="13826" b="40622"/>
          <a:stretch/>
        </p:blipFill>
        <p:spPr>
          <a:xfrm>
            <a:off x="3044971" y="2101095"/>
            <a:ext cx="6636693" cy="298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確率設定</a:t>
            </a:r>
            <a:r>
              <a:rPr lang="ja-JP" altLang="en-US" dirty="0">
                <a:latin typeface="+mj-ea"/>
              </a:rPr>
              <a:t>３</a:t>
            </a:r>
            <a:r>
              <a:rPr lang="ja-JP" altLang="en-US" dirty="0"/>
              <a:t>：</a:t>
            </a:r>
            <a:r>
              <a:rPr lang="en-US" altLang="ja-JP" dirty="0">
                <a:latin typeface="+mj-ea"/>
              </a:rPr>
              <a:t>bound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52650" y="1690689"/>
            <a:ext cx="8342577" cy="4486274"/>
          </a:xfrm>
        </p:spPr>
        <p:txBody>
          <a:bodyPr>
            <a:normAutofit/>
          </a:bodyPr>
          <a:lstStyle/>
          <a:p>
            <a:r>
              <a:rPr lang="en-US" altLang="ja-JP" dirty="0"/>
              <a:t>bound : </a:t>
            </a:r>
            <a:r>
              <a:rPr lang="ja-JP" altLang="en-US" dirty="0"/>
              <a:t>その部分グラフより下層で得られる評価値の上限</a:t>
            </a:r>
            <a:endParaRPr lang="en-US" altLang="ja-JP" dirty="0"/>
          </a:p>
          <a:p>
            <a:endParaRPr lang="ja-JP" altLang="en-US" sz="21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/>
              <a:t>19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7753117" y="3387752"/>
            <a:ext cx="2775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より見込みのある方</a:t>
            </a:r>
            <a:endParaRPr lang="en-US" altLang="ja-JP" sz="24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  <a:p>
            <a:r>
              <a:rPr lang="ja-JP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を多く探索したい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D31035D-5978-B44A-B6E3-B12827AF1AD2}"/>
              </a:ext>
            </a:extLst>
          </p:cNvPr>
          <p:cNvGrpSpPr/>
          <p:nvPr/>
        </p:nvGrpSpPr>
        <p:grpSpPr>
          <a:xfrm>
            <a:off x="2422787" y="2043945"/>
            <a:ext cx="4967763" cy="4449202"/>
            <a:chOff x="898786" y="2043945"/>
            <a:chExt cx="4967763" cy="4449202"/>
          </a:xfrm>
        </p:grpSpPr>
        <p:sp>
          <p:nvSpPr>
            <p:cNvPr id="47" name="三角形 46"/>
            <p:cNvSpPr/>
            <p:nvPr/>
          </p:nvSpPr>
          <p:spPr>
            <a:xfrm>
              <a:off x="898786" y="4156793"/>
              <a:ext cx="1203250" cy="2092478"/>
            </a:xfrm>
            <a:prstGeom prst="triangle">
              <a:avLst>
                <a:gd name="adj" fmla="val 4959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上限</a:t>
              </a:r>
              <a:endParaRPr lang="en-US" altLang="ja-JP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  <a:p>
              <a:pPr algn="ctr"/>
              <a:r>
                <a:rPr lang="en-US" altLang="ja-JP" sz="2400" dirty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0.1</a:t>
              </a:r>
            </a:p>
          </p:txBody>
        </p:sp>
        <p:sp>
          <p:nvSpPr>
            <p:cNvPr id="48" name="三角形 47"/>
            <p:cNvSpPr/>
            <p:nvPr/>
          </p:nvSpPr>
          <p:spPr>
            <a:xfrm>
              <a:off x="2772573" y="4156793"/>
              <a:ext cx="1203250" cy="2092478"/>
            </a:xfrm>
            <a:prstGeom prst="triangle">
              <a:avLst>
                <a:gd name="adj" fmla="val 4959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上限</a:t>
              </a:r>
              <a:endParaRPr lang="en-US" altLang="ja-JP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  <a:p>
              <a:pPr algn="ctr"/>
              <a:r>
                <a:rPr lang="en-US" altLang="ja-JP" sz="2400" dirty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0.2</a:t>
              </a:r>
              <a:endParaRPr lang="ja-JP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sp>
          <p:nvSpPr>
            <p:cNvPr id="49" name="三角形 48"/>
            <p:cNvSpPr/>
            <p:nvPr/>
          </p:nvSpPr>
          <p:spPr>
            <a:xfrm>
              <a:off x="4646132" y="4156793"/>
              <a:ext cx="1203250" cy="2092478"/>
            </a:xfrm>
            <a:prstGeom prst="triangle">
              <a:avLst>
                <a:gd name="adj" fmla="val 4959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上限</a:t>
              </a:r>
              <a:endParaRPr lang="en-US" altLang="ja-JP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  <a:p>
              <a:pPr algn="ctr"/>
              <a:r>
                <a:rPr lang="en-US" altLang="ja-JP" sz="2400" dirty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0.3</a:t>
              </a:r>
              <a:endParaRPr lang="ja-JP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sp>
          <p:nvSpPr>
            <p:cNvPr id="53" name="円/楕円 52"/>
            <p:cNvSpPr/>
            <p:nvPr/>
          </p:nvSpPr>
          <p:spPr>
            <a:xfrm>
              <a:off x="4628965" y="4104447"/>
              <a:ext cx="1237584" cy="2388700"/>
            </a:xfrm>
            <a:prstGeom prst="ellipse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40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8F322AD8-D587-234B-8E43-E1143E0CF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594" t="4948" r="13826" b="40622"/>
            <a:stretch/>
          </p:blipFill>
          <p:spPr>
            <a:xfrm>
              <a:off x="945957" y="2043945"/>
              <a:ext cx="4856254" cy="2185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1901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46670D-B87B-7646-9C7A-63C3826D8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8C4AA9-3743-CD45-B990-D3D47BEAF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卒論内容</a:t>
            </a:r>
            <a:endParaRPr kumimoji="1" lang="en-US" altLang="ja-JP" dirty="0"/>
          </a:p>
          <a:p>
            <a:r>
              <a:rPr lang="ja-JP" altLang="en-US"/>
              <a:t>ちょっとやったこと</a:t>
            </a:r>
            <a:endParaRPr lang="en-US" altLang="ja-JP" dirty="0"/>
          </a:p>
          <a:p>
            <a:r>
              <a:rPr kumimoji="1" lang="ja-JP" altLang="en-US"/>
              <a:t>今やってること</a:t>
            </a:r>
            <a:endParaRPr kumimoji="1" lang="en-US" altLang="ja-JP" dirty="0"/>
          </a:p>
          <a:p>
            <a:r>
              <a:rPr lang="ja-JP" altLang="en-US"/>
              <a:t>やりたいこと</a:t>
            </a:r>
            <a:endParaRPr lang="en-US" altLang="ja-JP" dirty="0"/>
          </a:p>
          <a:p>
            <a:r>
              <a:rPr kumimoji="1" lang="ja-JP" altLang="en-US"/>
              <a:t>最後に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F2DF1F-67D5-4745-A4DF-087C75887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9520-D470-5A45-9AEB-17901E6B9F6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5230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52650" y="327027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確率設定</a:t>
            </a:r>
            <a:r>
              <a:rPr lang="ja-JP" altLang="en-US" dirty="0">
                <a:latin typeface="+mj-ea"/>
              </a:rPr>
              <a:t>３</a:t>
            </a:r>
            <a:r>
              <a:rPr kumimoji="1" lang="ja-JP" altLang="en-US" dirty="0"/>
              <a:t>：</a:t>
            </a:r>
            <a:r>
              <a:rPr lang="en-US" altLang="ja-JP" dirty="0">
                <a:latin typeface="+mj-ea"/>
              </a:rPr>
              <a:t>bound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 dirty="0">
                <a:solidFill>
                  <a:prstClr val="black"/>
                </a:solidFill>
                <a:latin typeface="ＭＳ Ｐゴシック" charset="-128"/>
                <a:cs typeface="Cambria Math" charset="0"/>
              </a:rPr>
              <a:t>bound</a:t>
            </a:r>
            <a:r>
              <a:rPr lang="ja-JP" altLang="en-US" dirty="0">
                <a:solidFill>
                  <a:prstClr val="black"/>
                </a:solidFill>
                <a:latin typeface="ＭＳ Ｐゴシック" charset="-128"/>
                <a:cs typeface="Cambria Math" charset="0"/>
              </a:rPr>
              <a:t>の比を確率に用いる</a:t>
            </a:r>
            <a:endParaRPr lang="ja-JP" altLang="en-US" sz="2200" dirty="0">
              <a:solidFill>
                <a:prstClr val="black"/>
              </a:solidFill>
              <a:latin typeface="ＭＳ Ｐゴシック" charset="-128"/>
            </a:endParaRPr>
          </a:p>
          <a:p>
            <a:endParaRPr lang="ja-JP" altLang="en-US" sz="22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rPr>
              <a:pPr/>
              <a:t>20</a:t>
            </a:fld>
            <a:endParaRPr lang="ja-JP" alt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grpSp>
        <p:nvGrpSpPr>
          <p:cNvPr id="37" name="図形グループ 36"/>
          <p:cNvGrpSpPr/>
          <p:nvPr/>
        </p:nvGrpSpPr>
        <p:grpSpPr>
          <a:xfrm>
            <a:off x="2590271" y="6270568"/>
            <a:ext cx="5987533" cy="507458"/>
            <a:chOff x="612395" y="5597651"/>
            <a:chExt cx="4720183" cy="418656"/>
          </a:xfrm>
        </p:grpSpPr>
        <p:sp>
          <p:nvSpPr>
            <p:cNvPr id="39" name="テキスト ボックス 38"/>
            <p:cNvSpPr txBox="1"/>
            <p:nvPr/>
          </p:nvSpPr>
          <p:spPr>
            <a:xfrm>
              <a:off x="612395" y="5597651"/>
              <a:ext cx="630841" cy="380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u="sng" dirty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確率</a:t>
              </a: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3022959" y="5635431"/>
              <a:ext cx="850726" cy="380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>
                  <a:solidFill>
                    <a:srgbClr val="C00000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0.2</a:t>
              </a:r>
              <a:r>
                <a:rPr lang="en-US" altLang="ja-JP" sz="2400" dirty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/0.6</a:t>
              </a:r>
              <a:endParaRPr lang="ja-JP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481852" y="5622956"/>
              <a:ext cx="850726" cy="380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>
                  <a:solidFill>
                    <a:srgbClr val="C00000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0.3</a:t>
              </a:r>
              <a:r>
                <a:rPr lang="en-US" altLang="ja-JP" sz="240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/0.6</a:t>
              </a:r>
              <a:endParaRPr lang="ja-JP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1541535" y="5634314"/>
              <a:ext cx="850726" cy="380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>
                  <a:solidFill>
                    <a:srgbClr val="C00000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0.1</a:t>
              </a:r>
              <a:r>
                <a:rPr lang="en-US" altLang="ja-JP" sz="240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/0.6</a:t>
              </a:r>
              <a:endParaRPr lang="ja-JP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09A83507-E28E-0A4F-A4FB-3C03C0EAA1D2}"/>
              </a:ext>
            </a:extLst>
          </p:cNvPr>
          <p:cNvGrpSpPr/>
          <p:nvPr/>
        </p:nvGrpSpPr>
        <p:grpSpPr>
          <a:xfrm>
            <a:off x="3612118" y="1818812"/>
            <a:ext cx="4950596" cy="4205326"/>
            <a:chOff x="898786" y="2043945"/>
            <a:chExt cx="4950596" cy="4205326"/>
          </a:xfrm>
        </p:grpSpPr>
        <p:sp>
          <p:nvSpPr>
            <p:cNvPr id="35" name="三角形 34">
              <a:extLst>
                <a:ext uri="{FF2B5EF4-FFF2-40B4-BE49-F238E27FC236}">
                  <a16:creationId xmlns:a16="http://schemas.microsoft.com/office/drawing/2014/main" id="{9A557A78-F4D3-1D46-B540-246EE2F876AA}"/>
                </a:ext>
              </a:extLst>
            </p:cNvPr>
            <p:cNvSpPr/>
            <p:nvPr/>
          </p:nvSpPr>
          <p:spPr>
            <a:xfrm>
              <a:off x="898786" y="4156793"/>
              <a:ext cx="1203250" cy="2092478"/>
            </a:xfrm>
            <a:prstGeom prst="triangle">
              <a:avLst>
                <a:gd name="adj" fmla="val 4959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上限</a:t>
              </a:r>
              <a:endParaRPr lang="en-US" altLang="ja-JP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  <a:p>
              <a:pPr algn="ctr"/>
              <a:r>
                <a:rPr lang="en-US" altLang="ja-JP" sz="2400" dirty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0.1</a:t>
              </a:r>
            </a:p>
          </p:txBody>
        </p:sp>
        <p:sp>
          <p:nvSpPr>
            <p:cNvPr id="36" name="三角形 35">
              <a:extLst>
                <a:ext uri="{FF2B5EF4-FFF2-40B4-BE49-F238E27FC236}">
                  <a16:creationId xmlns:a16="http://schemas.microsoft.com/office/drawing/2014/main" id="{92D7BA99-F701-E343-8B95-998B0AEE0BDD}"/>
                </a:ext>
              </a:extLst>
            </p:cNvPr>
            <p:cNvSpPr/>
            <p:nvPr/>
          </p:nvSpPr>
          <p:spPr>
            <a:xfrm>
              <a:off x="2772573" y="4156793"/>
              <a:ext cx="1203250" cy="2092478"/>
            </a:xfrm>
            <a:prstGeom prst="triangle">
              <a:avLst>
                <a:gd name="adj" fmla="val 4959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上限</a:t>
              </a:r>
              <a:endParaRPr lang="en-US" altLang="ja-JP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  <a:p>
              <a:pPr algn="ctr"/>
              <a:r>
                <a:rPr lang="en-US" altLang="ja-JP" sz="2400" dirty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0.2</a:t>
              </a:r>
              <a:endParaRPr lang="ja-JP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sp>
          <p:nvSpPr>
            <p:cNvPr id="40" name="三角形 39">
              <a:extLst>
                <a:ext uri="{FF2B5EF4-FFF2-40B4-BE49-F238E27FC236}">
                  <a16:creationId xmlns:a16="http://schemas.microsoft.com/office/drawing/2014/main" id="{30CA3383-251F-5E41-8581-D9B441240770}"/>
                </a:ext>
              </a:extLst>
            </p:cNvPr>
            <p:cNvSpPr/>
            <p:nvPr/>
          </p:nvSpPr>
          <p:spPr>
            <a:xfrm>
              <a:off x="4646132" y="4156793"/>
              <a:ext cx="1203250" cy="2092478"/>
            </a:xfrm>
            <a:prstGeom prst="triangle">
              <a:avLst>
                <a:gd name="adj" fmla="val 4959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上限</a:t>
              </a:r>
              <a:endParaRPr lang="en-US" altLang="ja-JP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  <a:p>
              <a:pPr algn="ctr"/>
              <a:r>
                <a:rPr lang="en-US" altLang="ja-JP" sz="2400" dirty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0.3</a:t>
              </a:r>
              <a:endParaRPr lang="ja-JP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5F0445A5-D86E-7D48-8B8B-324E37FCB2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594" t="4948" r="13826" b="40622"/>
            <a:stretch/>
          </p:blipFill>
          <p:spPr>
            <a:xfrm>
              <a:off x="945957" y="2043945"/>
              <a:ext cx="4856254" cy="2185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2628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実験準備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52650" y="1690689"/>
            <a:ext cx="7886700" cy="4869137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ja-JP" altLang="en-US" sz="2800" dirty="0"/>
              <a:t>使用したデータセット</a:t>
            </a:r>
            <a:endParaRPr lang="en-US" altLang="ja-JP" sz="2800" dirty="0"/>
          </a:p>
          <a:p>
            <a:pPr marL="342900" indent="-342900">
              <a:buFont typeface="Arial" charset="0"/>
              <a:buChar char="•"/>
            </a:pPr>
            <a:endParaRPr lang="en-US" altLang="ja-JP" dirty="0"/>
          </a:p>
          <a:p>
            <a:pPr marL="342900" indent="-342900">
              <a:buFont typeface="Arial" charset="0"/>
              <a:buChar char="•"/>
            </a:pPr>
            <a:endParaRPr kumimoji="1" lang="en-US" altLang="ja-JP" dirty="0"/>
          </a:p>
          <a:p>
            <a:pPr marL="342900" indent="-342900">
              <a:buFont typeface="Arial" charset="0"/>
              <a:buChar char="•"/>
            </a:pPr>
            <a:endParaRPr lang="en-US" altLang="ja-JP" dirty="0"/>
          </a:p>
          <a:p>
            <a:pPr marL="342900" indent="-342900">
              <a:buFont typeface="Arial" charset="0"/>
              <a:buChar char="•"/>
            </a:pPr>
            <a:endParaRPr lang="en-US" altLang="ja-JP" dirty="0"/>
          </a:p>
          <a:p>
            <a:pPr marL="342900" indent="-342900">
              <a:buFont typeface="Arial" charset="0"/>
              <a:buChar char="•"/>
            </a:pPr>
            <a:endParaRPr lang="en-US" altLang="ja-JP" sz="2800" dirty="0"/>
          </a:p>
          <a:p>
            <a:pPr marL="342900" indent="-342900">
              <a:buFont typeface="Arial" charset="0"/>
              <a:buChar char="•"/>
            </a:pPr>
            <a:r>
              <a:rPr lang="ja-JP" altLang="en-US" sz="2800" dirty="0"/>
              <a:t>比較実験</a:t>
            </a:r>
            <a:endParaRPr lang="en-US" altLang="ja-JP" sz="2800" dirty="0"/>
          </a:p>
          <a:p>
            <a:pPr marL="800100" lvl="1" indent="-342900">
              <a:buFont typeface="Arial" charset="0"/>
              <a:buChar char="•"/>
            </a:pPr>
            <a:r>
              <a:rPr lang="ja-JP" altLang="en-US" sz="2400" dirty="0"/>
              <a:t>探索精度・効率の比較</a:t>
            </a:r>
            <a:endParaRPr lang="en-US" altLang="ja-JP" sz="2400" dirty="0"/>
          </a:p>
          <a:p>
            <a:pPr marL="800100" lvl="1" indent="-342900">
              <a:buFont typeface="Arial" charset="0"/>
              <a:buChar char="•"/>
            </a:pPr>
            <a:r>
              <a:rPr lang="ja-JP" altLang="en-US" sz="2400" dirty="0"/>
              <a:t>実際の予測精度の比較</a:t>
            </a:r>
            <a:endParaRPr lang="en-US" altLang="ja-JP" sz="2400" dirty="0"/>
          </a:p>
          <a:p>
            <a:r>
              <a:rPr lang="en-US" altLang="ja-JP" dirty="0"/>
              <a:t>	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rPr>
              <a:pPr/>
              <a:t>21</a:t>
            </a:fld>
            <a:endParaRPr lang="ja-JP" alt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/>
          </p:nvPr>
        </p:nvGraphicFramePr>
        <p:xfrm>
          <a:off x="1752601" y="2290446"/>
          <a:ext cx="8686799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7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71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13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データ名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グラフ数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平均ノード数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平均エッジ数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正例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負例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CPDB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684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25.2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25.6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341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343</a:t>
                      </a:r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err="1"/>
                        <a:t>Mutag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188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26.3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28.1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125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63</a:t>
                      </a:r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5260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/>
          <a:lstStyle/>
          <a:p>
            <a:r>
              <a:rPr lang="ja-JP" altLang="en-US" dirty="0"/>
              <a:t>探索精度・効率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rPr>
              <a:pPr/>
              <a:t>22</a:t>
            </a:fld>
            <a:endParaRPr lang="ja-JP" alt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B10F8976-12BB-6348-93E3-F1C3618C5317}"/>
                  </a:ext>
                </a:extLst>
              </p:cNvPr>
              <p:cNvSpPr txBox="1"/>
              <p:nvPr/>
            </p:nvSpPr>
            <p:spPr>
              <a:xfrm>
                <a:off x="2152650" y="6266657"/>
                <a:ext cx="37619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既存手法の探索ノード数：</a:t>
                </a:r>
                <a14:m>
                  <m:oMath xmlns:m="http://schemas.openxmlformats.org/officeDocument/2006/math">
                    <m:r>
                      <a:rPr lang="en-US" altLang="ja-JP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ja-JP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ja-JP" altLang="en-US" sz="20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B10F8976-12BB-6348-93E3-F1C3618C5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50" y="6266657"/>
                <a:ext cx="3761992" cy="400110"/>
              </a:xfrm>
              <a:prstGeom prst="rect">
                <a:avLst/>
              </a:prstGeom>
              <a:blipFill>
                <a:blip r:embed="rId2"/>
                <a:stretch>
                  <a:fillRect l="-1684" t="-12121" b="-181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79EBA72-3ADE-7C4E-BD9E-1D0BE8484A99}"/>
              </a:ext>
            </a:extLst>
          </p:cNvPr>
          <p:cNvSpPr txBox="1"/>
          <p:nvPr/>
        </p:nvSpPr>
        <p:spPr>
          <a:xfrm>
            <a:off x="2139704" y="1473926"/>
            <a:ext cx="8528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K</a:t>
            </a:r>
            <a:r>
              <a:rPr lang="ja-JP" altLang="en-US" sz="28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の値を推移</a:t>
            </a:r>
            <a:r>
              <a:rPr lang="ja-JP" altLang="en-US" sz="2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させた時の</a:t>
            </a:r>
            <a:r>
              <a:rPr lang="ja-JP" altLang="en-US" sz="28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探索ノード数</a:t>
            </a:r>
            <a:r>
              <a:rPr lang="ja-JP" altLang="en-US" sz="2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と</a:t>
            </a:r>
            <a:r>
              <a:rPr lang="ja-JP" altLang="en-US" sz="28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目的関数</a:t>
            </a:r>
            <a:r>
              <a:rPr lang="ja-JP" altLang="en-US" sz="2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の関係</a:t>
            </a:r>
            <a:endParaRPr lang="en-US" altLang="ja-JP" sz="28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E5EDB7F-5165-194D-85BA-E4BCFD2D24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512" r="26797"/>
          <a:stretch/>
        </p:blipFill>
        <p:spPr>
          <a:xfrm>
            <a:off x="3227182" y="1971902"/>
            <a:ext cx="5737637" cy="4320000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ED94C571-3CEB-CD4C-99E6-547F0C8C0C10}"/>
              </a:ext>
            </a:extLst>
          </p:cNvPr>
          <p:cNvSpPr/>
          <p:nvPr/>
        </p:nvSpPr>
        <p:spPr>
          <a:xfrm>
            <a:off x="3074505" y="2676940"/>
            <a:ext cx="490331" cy="23853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ja-JP" altLang="en-US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目的関数</a:t>
            </a:r>
          </a:p>
        </p:txBody>
      </p:sp>
    </p:spTree>
    <p:extLst>
      <p:ext uri="{BB962C8B-B14F-4D97-AF65-F5344CB8AC3E}">
        <p14:creationId xmlns:p14="http://schemas.microsoft.com/office/powerpoint/2010/main" val="3051470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+mj-ea"/>
              </a:rPr>
              <a:t>予測精度</a:t>
            </a:r>
            <a:r>
              <a:rPr lang="en-US" altLang="ja-JP" dirty="0">
                <a:latin typeface="+mj-ea"/>
              </a:rPr>
              <a:t>(CPDB</a:t>
            </a:r>
            <a:r>
              <a:rPr lang="ja-JP" altLang="en-US" dirty="0">
                <a:latin typeface="+mj-ea"/>
              </a:rPr>
              <a:t>データセット</a:t>
            </a:r>
            <a:r>
              <a:rPr lang="en-US" altLang="ja-JP" dirty="0">
                <a:latin typeface="+mj-ea"/>
              </a:rPr>
              <a:t>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rPr>
              <a:pPr/>
              <a:t>23</a:t>
            </a:fld>
            <a:endParaRPr lang="ja-JP" altLang="en-US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022763" y="5750739"/>
            <a:ext cx="5494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１０分割交差検証</a:t>
            </a:r>
            <a:r>
              <a:rPr lang="en-US" altLang="ja-JP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×</a:t>
            </a:r>
            <a:r>
              <a:rPr lang="ja-JP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１０</a:t>
            </a:r>
            <a:r>
              <a:rPr lang="en-US" altLang="ja-JP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ja-JP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の</a:t>
            </a:r>
            <a:r>
              <a:rPr lang="en-US" altLang="ja-JP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ACC</a:t>
            </a:r>
            <a:r>
              <a:rPr lang="ja-JP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平均、分散</a:t>
            </a:r>
            <a:endParaRPr lang="en-US" altLang="ja-JP" sz="24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  <a:p>
            <a:r>
              <a:rPr lang="ja-JP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既存手法の探索ノード数：</a:t>
            </a:r>
            <a:r>
              <a:rPr lang="en-US" altLang="ja-JP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17,834,167</a:t>
            </a:r>
            <a:endParaRPr lang="ja-JP" altLang="en-US" sz="24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92729AA-6B7D-7846-BF72-5CEE28D036E1}"/>
              </a:ext>
            </a:extLst>
          </p:cNvPr>
          <p:cNvSpPr txBox="1"/>
          <p:nvPr/>
        </p:nvSpPr>
        <p:spPr>
          <a:xfrm>
            <a:off x="2056350" y="4794783"/>
            <a:ext cx="3991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i</a:t>
            </a:r>
            <a:r>
              <a:rPr lang="en-US" altLang="ja-JP" sz="2000" dirty="0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) gBoost</a:t>
            </a:r>
            <a:r>
              <a:rPr lang="ja-JP" altLang="en-US" sz="2000" dirty="0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での最良パラメータの場合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15AAB2-33A1-CA40-908F-6C45C31FECAC}"/>
              </a:ext>
            </a:extLst>
          </p:cNvPr>
          <p:cNvSpPr txBox="1"/>
          <p:nvPr/>
        </p:nvSpPr>
        <p:spPr>
          <a:xfrm>
            <a:off x="6458509" y="4746812"/>
            <a:ext cx="3733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ii) </a:t>
            </a:r>
            <a:r>
              <a:rPr lang="ja-JP" altLang="en-US" sz="2000" dirty="0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各手法でハイパーパラメータを</a:t>
            </a:r>
            <a:endParaRPr lang="en-US" altLang="ja-JP" sz="2000" dirty="0">
              <a:solidFill>
                <a:prstClr val="black"/>
              </a:solidFill>
              <a:latin typeface="ＭＳ Ｐゴシック" panose="020B0600070205080204" pitchFamily="34" charset="-128"/>
              <a:ea typeface="ＭＳ Ｐゴシック" panose="020B0600070205080204" pitchFamily="34" charset="-128"/>
            </a:endParaRPr>
          </a:p>
          <a:p>
            <a:r>
              <a:rPr lang="ja-JP" altLang="en-US" sz="2000" dirty="0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　　チューニングした場合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C7345EB-E93C-C84C-8D67-5A66A64F8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41" r="23424"/>
          <a:stretch/>
        </p:blipFill>
        <p:spPr>
          <a:xfrm>
            <a:off x="1756698" y="1705027"/>
            <a:ext cx="4291451" cy="3096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038828E-DF98-1748-99BC-BC50B1601C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341" r="23587"/>
          <a:stretch/>
        </p:blipFill>
        <p:spPr>
          <a:xfrm>
            <a:off x="6048148" y="1684445"/>
            <a:ext cx="4282328" cy="3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95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+mj-ea"/>
              </a:rPr>
              <a:t>予測精度</a:t>
            </a:r>
            <a:r>
              <a:rPr lang="en-US" altLang="ja-JP" dirty="0">
                <a:latin typeface="+mj-ea"/>
              </a:rPr>
              <a:t>(</a:t>
            </a:r>
            <a:r>
              <a:rPr lang="en-US" altLang="ja-JP" dirty="0" err="1">
                <a:latin typeface="+mj-ea"/>
              </a:rPr>
              <a:t>Mutag</a:t>
            </a:r>
            <a:r>
              <a:rPr lang="ja-JP" altLang="en-US" dirty="0">
                <a:latin typeface="+mj-ea"/>
              </a:rPr>
              <a:t>データセット</a:t>
            </a:r>
            <a:r>
              <a:rPr lang="en-US" altLang="ja-JP" dirty="0">
                <a:latin typeface="+mj-ea"/>
              </a:rPr>
              <a:t>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rPr>
              <a:pPr/>
              <a:t>24</a:t>
            </a:fld>
            <a:endParaRPr lang="ja-JP" alt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075771" y="5944418"/>
            <a:ext cx="4775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既存手法の探索ノード数：</a:t>
            </a:r>
            <a:r>
              <a:rPr lang="en-US" altLang="ja-JP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2,270,063</a:t>
            </a:r>
            <a:endParaRPr lang="ja-JP" altLang="en-US" sz="24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56350" y="4794783"/>
            <a:ext cx="3991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i</a:t>
            </a:r>
            <a:r>
              <a:rPr lang="en-US" altLang="ja-JP" sz="2000" dirty="0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) gBoost</a:t>
            </a:r>
            <a:r>
              <a:rPr lang="ja-JP" altLang="en-US" sz="2000" dirty="0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での最良パラメータの場合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458509" y="4746812"/>
            <a:ext cx="3733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ii) </a:t>
            </a:r>
            <a:r>
              <a:rPr lang="ja-JP" altLang="en-US" sz="2000" dirty="0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各手法でハイパーパラメータを</a:t>
            </a:r>
            <a:endParaRPr lang="en-US" altLang="ja-JP" sz="2000" dirty="0">
              <a:solidFill>
                <a:prstClr val="black"/>
              </a:solidFill>
              <a:latin typeface="ＭＳ Ｐゴシック" panose="020B0600070205080204" pitchFamily="34" charset="-128"/>
              <a:ea typeface="ＭＳ Ｐゴシック" panose="020B0600070205080204" pitchFamily="34" charset="-128"/>
            </a:endParaRPr>
          </a:p>
          <a:p>
            <a:r>
              <a:rPr lang="ja-JP" altLang="en-US" sz="2000" dirty="0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　　チューニングした場合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EA8AE8A-E88A-EF4F-8429-AD40975AA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41" r="23261"/>
          <a:stretch/>
        </p:blipFill>
        <p:spPr>
          <a:xfrm>
            <a:off x="1759160" y="1698783"/>
            <a:ext cx="4288988" cy="3096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7E05795-0367-D44D-AEAF-60E4283860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576" r="23098"/>
          <a:stretch/>
        </p:blipFill>
        <p:spPr>
          <a:xfrm>
            <a:off x="6048148" y="1698783"/>
            <a:ext cx="4323548" cy="3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75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まとめと今後の展望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52650" y="1690689"/>
            <a:ext cx="8044295" cy="5030787"/>
          </a:xfrm>
        </p:spPr>
        <p:txBody>
          <a:bodyPr/>
          <a:lstStyle/>
          <a:p>
            <a:r>
              <a:rPr lang="ja-JP" altLang="en-US" u="sng" dirty="0"/>
              <a:t>まとめ</a:t>
            </a:r>
            <a:endParaRPr lang="en-US" altLang="ja-JP" u="sng" dirty="0"/>
          </a:p>
          <a:p>
            <a:r>
              <a:rPr kumimoji="1" lang="en-US" altLang="ja-JP" dirty="0"/>
              <a:t>	</a:t>
            </a:r>
            <a:r>
              <a:rPr kumimoji="1" lang="ja-JP" altLang="en-US" dirty="0"/>
              <a:t>確率的な探索手法を提案することで、</a:t>
            </a:r>
            <a:endParaRPr kumimoji="1" lang="en-US" altLang="ja-JP" dirty="0"/>
          </a:p>
          <a:p>
            <a:r>
              <a:rPr lang="en-US" altLang="ja-JP" dirty="0"/>
              <a:t>	</a:t>
            </a:r>
            <a:r>
              <a:rPr kumimoji="1" lang="ja-JP" altLang="en-US" dirty="0"/>
              <a:t>既存手法にお</a:t>
            </a:r>
            <a:r>
              <a:rPr kumimoji="1" lang="en-US" altLang="ja-JP" dirty="0"/>
              <a:t>	</a:t>
            </a:r>
            <a:r>
              <a:rPr kumimoji="1" lang="ja-JP" altLang="en-US" dirty="0"/>
              <a:t>ける特徴探索のコスト</a:t>
            </a:r>
            <a:r>
              <a:rPr lang="ja-JP" altLang="en-US" dirty="0"/>
              <a:t>を</a:t>
            </a:r>
            <a:r>
              <a:rPr kumimoji="1" lang="ja-JP" altLang="en-US" dirty="0"/>
              <a:t>削減した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u="sng" dirty="0"/>
              <a:t>展望</a:t>
            </a:r>
            <a:endParaRPr lang="en-US" altLang="ja-JP" u="sng" dirty="0"/>
          </a:p>
          <a:p>
            <a:pPr marL="800100" lvl="1" indent="-342900">
              <a:buFont typeface="Arial" charset="0"/>
              <a:buChar char="•"/>
            </a:pPr>
            <a:endParaRPr lang="en-US" altLang="ja-JP" sz="2400" dirty="0"/>
          </a:p>
          <a:p>
            <a:pPr marL="800100" lvl="1" indent="-342900">
              <a:buFont typeface="Arial" charset="0"/>
              <a:buChar char="•"/>
            </a:pPr>
            <a:endParaRPr lang="en-US" altLang="ja-JP" sz="2400" dirty="0"/>
          </a:p>
          <a:p>
            <a:pPr marL="800100" lvl="1" indent="-342900">
              <a:buFont typeface="Arial" charset="0"/>
              <a:buChar char="•"/>
            </a:pPr>
            <a:endParaRPr lang="en-US" altLang="ja-JP" sz="2400" dirty="0"/>
          </a:p>
          <a:p>
            <a:pPr marL="800100" lvl="1" indent="-342900">
              <a:buFont typeface="Arial" charset="0"/>
              <a:buChar char="•"/>
            </a:pPr>
            <a:endParaRPr lang="en-US" altLang="ja-JP" sz="2400" dirty="0"/>
          </a:p>
          <a:p>
            <a:pPr marL="800100" lvl="1" indent="-342900">
              <a:buFont typeface="Arial" charset="0"/>
              <a:buChar char="•"/>
            </a:pPr>
            <a:r>
              <a:rPr lang="ja-JP" altLang="en-US" sz="2400" dirty="0"/>
              <a:t>探索空間の改良</a:t>
            </a:r>
            <a:endParaRPr lang="en-US" altLang="ja-JP" sz="2400" dirty="0"/>
          </a:p>
          <a:p>
            <a:pPr marL="800100" lvl="1" indent="-342900">
              <a:buFont typeface="Arial" charset="0"/>
              <a:buChar char="•"/>
            </a:pPr>
            <a:r>
              <a:rPr lang="ja-JP" altLang="en-US" sz="2400" dirty="0"/>
              <a:t>パラメータ考察</a:t>
            </a:r>
            <a:endParaRPr lang="en-US" altLang="ja-JP" sz="2400" dirty="0"/>
          </a:p>
          <a:p>
            <a:pPr marL="800100" lvl="1" indent="-342900">
              <a:buFont typeface="Arial" charset="0"/>
              <a:buChar char="•"/>
            </a:pPr>
            <a:r>
              <a:rPr lang="ja-JP" altLang="en-US" sz="2400" dirty="0"/>
              <a:t>他の学習モデルへの適用（</a:t>
            </a:r>
            <a:r>
              <a:rPr lang="en-US" altLang="ja-JP" sz="2400" dirty="0"/>
              <a:t>Random Forest </a:t>
            </a:r>
            <a:r>
              <a:rPr lang="ja-JP" altLang="en-US" sz="2400" dirty="0"/>
              <a:t>等）</a:t>
            </a:r>
            <a:endParaRPr lang="en-US" altLang="ja-JP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rPr>
              <a:pPr/>
              <a:t>25</a:t>
            </a:fld>
            <a:endParaRPr lang="ja-JP" alt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8A8EAA0-263D-3E43-B23A-C63F228B5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116" y="3225800"/>
            <a:ext cx="5037669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53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00A5270-5AAA-3847-88FE-FA69C7D4E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lang="ja-JP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rPr>
              <a:pPr/>
              <a:t>26</a:t>
            </a:fld>
            <a:endParaRPr lang="ja-JP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498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分類評価値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rPr>
              <a:pPr/>
              <a:t>27</a:t>
            </a:fld>
            <a:endParaRPr lang="ja-JP" altLang="en-US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F86171F6-979F-8E4B-9DE5-B3A199EC8527}"/>
                  </a:ext>
                </a:extLst>
              </p:cNvPr>
              <p:cNvSpPr txBox="1"/>
              <p:nvPr/>
            </p:nvSpPr>
            <p:spPr>
              <a:xfrm>
                <a:off x="2189147" y="3107230"/>
                <a:ext cx="25212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prstClr val="black"/>
                    </a:solidFill>
                    <a:latin typeface="Calibri" panose="020F0502020204030204"/>
                  </a:rPr>
                  <a:t>:</a:t>
                </a:r>
                <a:r>
                  <a:rPr lang="ja-JP" altLang="en-US" sz="24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ラベル</a:t>
                </a:r>
                <a:r>
                  <a:rPr lang="en-US" altLang="ja-JP" sz="24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”</a:t>
                </a:r>
                <a:r>
                  <a:rPr lang="en-US" altLang="ja-JP" sz="2400" dirty="0">
                    <a:solidFill>
                      <a:srgbClr val="C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+1</a:t>
                </a:r>
                <a:r>
                  <a:rPr lang="en-US" altLang="ja-JP" sz="24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”</a:t>
                </a:r>
                <a:endParaRPr lang="en-GB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F86171F6-979F-8E4B-9DE5-B3A199EC8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147" y="3107230"/>
                <a:ext cx="2521227" cy="461665"/>
              </a:xfrm>
              <a:prstGeom prst="rect">
                <a:avLst/>
              </a:prstGeom>
              <a:blipFill>
                <a:blip r:embed="rId2"/>
                <a:stretch>
                  <a:fillRect t="-16216" b="-27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40827252-DADF-2143-9BCF-DA7578A0CBB6}"/>
                  </a:ext>
                </a:extLst>
              </p:cNvPr>
              <p:cNvSpPr txBox="1"/>
              <p:nvPr/>
            </p:nvSpPr>
            <p:spPr>
              <a:xfrm>
                <a:off x="1961514" y="3538195"/>
                <a:ext cx="2148019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G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charset="0"/>
                            <a:ea typeface="Abadi MT Condensed Extra Bold" charset="0"/>
                            <a:cs typeface="Abadi MT Condensed Extra Bold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prstClr val="black"/>
                    </a:solidFill>
                    <a:latin typeface="Calibri" panose="020F0502020204030204"/>
                  </a:rPr>
                  <a:t>:</a:t>
                </a:r>
                <a:r>
                  <a:rPr lang="ja-JP" altLang="en-US" sz="24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ラベル</a:t>
                </a:r>
                <a:r>
                  <a:rPr lang="en-US" altLang="ja-JP" sz="24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”</a:t>
                </a:r>
                <a:r>
                  <a:rPr lang="en-US" altLang="ja-JP" sz="2400" dirty="0">
                    <a:solidFill>
                      <a:srgbClr val="0070C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-1</a:t>
                </a:r>
                <a:r>
                  <a:rPr lang="en-US" altLang="ja-JP" sz="24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” </a:t>
                </a:r>
                <a:endParaRPr lang="en-GB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40827252-DADF-2143-9BCF-DA7578A0C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514" y="3538195"/>
                <a:ext cx="2148019" cy="491417"/>
              </a:xfrm>
              <a:prstGeom prst="rect">
                <a:avLst/>
              </a:prstGeom>
              <a:blipFill>
                <a:blip r:embed="rId3"/>
                <a:stretch>
                  <a:fillRect t="-15385" r="-7018" b="-205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458BE54-F997-4448-B756-D2304654B394}"/>
              </a:ext>
            </a:extLst>
          </p:cNvPr>
          <p:cNvGrpSpPr/>
          <p:nvPr/>
        </p:nvGrpSpPr>
        <p:grpSpPr>
          <a:xfrm>
            <a:off x="2301176" y="5401990"/>
            <a:ext cx="6690336" cy="1113219"/>
            <a:chOff x="3952176" y="4970189"/>
            <a:chExt cx="6690336" cy="1113219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AE0EBFA0-AAD0-9A40-90C0-2A946367A984}"/>
                </a:ext>
              </a:extLst>
            </p:cNvPr>
            <p:cNvGrpSpPr/>
            <p:nvPr/>
          </p:nvGrpSpPr>
          <p:grpSpPr>
            <a:xfrm>
              <a:off x="4051326" y="4970189"/>
              <a:ext cx="6591186" cy="525208"/>
              <a:chOff x="5473503" y="5003800"/>
              <a:chExt cx="6591186" cy="525208"/>
            </a:xfrm>
          </p:grpSpPr>
          <p:grpSp>
            <p:nvGrpSpPr>
              <p:cNvPr id="105" name="グループ化 1108">
                <a:extLst>
                  <a:ext uri="{FF2B5EF4-FFF2-40B4-BE49-F238E27FC236}">
                    <a16:creationId xmlns:a16="http://schemas.microsoft.com/office/drawing/2014/main" id="{3026AF04-DF25-7347-92F4-A52A0558CAC5}"/>
                  </a:ext>
                </a:extLst>
              </p:cNvPr>
              <p:cNvGrpSpPr/>
              <p:nvPr/>
            </p:nvGrpSpPr>
            <p:grpSpPr>
              <a:xfrm>
                <a:off x="5473503" y="5003800"/>
                <a:ext cx="264216" cy="503442"/>
                <a:chOff x="2406595" y="29695361"/>
                <a:chExt cx="556829" cy="1060989"/>
              </a:xfrm>
            </p:grpSpPr>
            <p:grpSp>
              <p:nvGrpSpPr>
                <p:cNvPr id="106" name="グループ化 475">
                  <a:extLst>
                    <a:ext uri="{FF2B5EF4-FFF2-40B4-BE49-F238E27FC236}">
                      <a16:creationId xmlns:a16="http://schemas.microsoft.com/office/drawing/2014/main" id="{9563F77C-DA17-564A-ABE8-06C227613ECE}"/>
                    </a:ext>
                  </a:extLst>
                </p:cNvPr>
                <p:cNvGrpSpPr/>
                <p:nvPr/>
              </p:nvGrpSpPr>
              <p:grpSpPr>
                <a:xfrm>
                  <a:off x="2513610" y="29695361"/>
                  <a:ext cx="449814" cy="915806"/>
                  <a:chOff x="16554718" y="16830841"/>
                  <a:chExt cx="672145" cy="1373284"/>
                </a:xfrm>
              </p:grpSpPr>
              <p:cxnSp>
                <p:nvCxnSpPr>
                  <p:cNvPr id="108" name="直線コネクタ 107">
                    <a:extLst>
                      <a:ext uri="{FF2B5EF4-FFF2-40B4-BE49-F238E27FC236}">
                        <a16:creationId xmlns:a16="http://schemas.microsoft.com/office/drawing/2014/main" id="{27C78DE8-A9D8-8A40-84D7-A19D7C86775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6554718" y="17709310"/>
                    <a:ext cx="491053" cy="494815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直線コネクタ 108">
                    <a:extLst>
                      <a:ext uri="{FF2B5EF4-FFF2-40B4-BE49-F238E27FC236}">
                        <a16:creationId xmlns:a16="http://schemas.microsoft.com/office/drawing/2014/main" id="{88E4BB72-A77E-6D43-89C4-F8BBFC7EB794}"/>
                      </a:ext>
                    </a:extLst>
                  </p:cNvPr>
                  <p:cNvCxnSpPr/>
                  <p:nvPr/>
                </p:nvCxnSpPr>
                <p:spPr>
                  <a:xfrm>
                    <a:off x="17048645" y="17075867"/>
                    <a:ext cx="0" cy="624289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0" name="円/楕円 109">
                    <a:extLst>
                      <a:ext uri="{FF2B5EF4-FFF2-40B4-BE49-F238E27FC236}">
                        <a16:creationId xmlns:a16="http://schemas.microsoft.com/office/drawing/2014/main" id="{C1FF4CB1-2B71-F845-BF72-CB4FEB204CD3}"/>
                      </a:ext>
                    </a:extLst>
                  </p:cNvPr>
                  <p:cNvSpPr/>
                  <p:nvPr/>
                </p:nvSpPr>
                <p:spPr>
                  <a:xfrm>
                    <a:off x="16864679" y="16830841"/>
                    <a:ext cx="362184" cy="3672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800">
                      <a:solidFill>
                        <a:prstClr val="white"/>
                      </a:solidFill>
                      <a:latin typeface="Calibri" panose="020F0502020204030204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11" name="円/楕円 110">
                    <a:extLst>
                      <a:ext uri="{FF2B5EF4-FFF2-40B4-BE49-F238E27FC236}">
                        <a16:creationId xmlns:a16="http://schemas.microsoft.com/office/drawing/2014/main" id="{F29E5351-58BC-484C-AC97-D53CDE004805}"/>
                      </a:ext>
                    </a:extLst>
                  </p:cNvPr>
                  <p:cNvSpPr/>
                  <p:nvPr/>
                </p:nvSpPr>
                <p:spPr>
                  <a:xfrm>
                    <a:off x="16864679" y="17525710"/>
                    <a:ext cx="362184" cy="367200"/>
                  </a:xfrm>
                  <a:prstGeom prst="ellipse">
                    <a:avLst/>
                  </a:prstGeom>
                  <a:solidFill>
                    <a:srgbClr val="FC56E8"/>
                  </a:solidFill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800">
                      <a:solidFill>
                        <a:prstClr val="white"/>
                      </a:solidFill>
                      <a:latin typeface="Calibri" panose="020F0502020204030204"/>
                      <a:ea typeface="ＭＳ Ｐゴシック" panose="020B0600070205080204" pitchFamily="34" charset="-128"/>
                    </a:endParaRPr>
                  </a:p>
                </p:txBody>
              </p:sp>
            </p:grpSp>
            <p:pic>
              <p:nvPicPr>
                <p:cNvPr id="107" name="Picture 9">
                  <a:extLst>
                    <a:ext uri="{FF2B5EF4-FFF2-40B4-BE49-F238E27FC236}">
                      <a16:creationId xmlns:a16="http://schemas.microsoft.com/office/drawing/2014/main" id="{B3CBD23D-6E8A-624D-98BB-A7CB7C3BEA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6595" y="30481713"/>
                  <a:ext cx="268288" cy="2746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テキスト ボックス 19">
                    <a:extLst>
                      <a:ext uri="{FF2B5EF4-FFF2-40B4-BE49-F238E27FC236}">
                        <a16:creationId xmlns:a16="http://schemas.microsoft.com/office/drawing/2014/main" id="{4AEDA00E-18C4-CC45-9F4C-8749FB08A66A}"/>
                      </a:ext>
                    </a:extLst>
                  </p:cNvPr>
                  <p:cNvSpPr txBox="1"/>
                  <p:nvPr/>
                </p:nvSpPr>
                <p:spPr>
                  <a:xfrm>
                    <a:off x="6108700" y="5003800"/>
                    <a:ext cx="5955989" cy="5252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ja-JP" altLang="en-US" sz="2800" dirty="0">
                        <a:solidFill>
                          <a:prstClr val="black"/>
                        </a:solidFill>
                        <a:latin typeface="Calibri" panose="020F0502020204030204"/>
                        <a:ea typeface="ＭＳ Ｐゴシック" panose="020B0600070205080204" pitchFamily="34" charset="-128"/>
                      </a:rPr>
                      <a:t>の分類評価値 </a:t>
                    </a:r>
                    <a:r>
                      <a:rPr lang="en-US" altLang="ja-JP" sz="2800" dirty="0">
                        <a:solidFill>
                          <a:prstClr val="black"/>
                        </a:solidFill>
                        <a:latin typeface="Calibri" panose="020F0502020204030204"/>
                        <a:ea typeface="ＭＳ Ｐゴシック" panose="020B0600070205080204" pitchFamily="34" charset="-128"/>
                      </a:rPr>
                      <a:t>(</a:t>
                    </a:r>
                    <a:r>
                      <a:rPr lang="ja-JP" altLang="en-US" sz="2800" dirty="0">
                        <a:solidFill>
                          <a:prstClr val="black"/>
                        </a:solidFill>
                        <a:latin typeface="Calibri" panose="020F0502020204030204"/>
                        <a:ea typeface="ＭＳ Ｐゴシック" panose="020B0600070205080204" pitchFamily="34" charset="-128"/>
                      </a:rPr>
                      <a:t>正解</a:t>
                    </a:r>
                    <a:r>
                      <a:rPr lang="en-US" altLang="ja-JP" sz="2800" dirty="0">
                        <a:solidFill>
                          <a:prstClr val="black"/>
                        </a:solidFill>
                        <a:latin typeface="Calibri" panose="020F0502020204030204"/>
                        <a:ea typeface="ＭＳ Ｐゴシック" panose="020B0600070205080204" pitchFamily="34" charset="-128"/>
                      </a:rPr>
                      <a:t>:</a:t>
                    </a:r>
                    <a14:m>
                      <m:oMath xmlns:m="http://schemas.openxmlformats.org/officeDocument/2006/math">
                        <m:r>
                          <a:rPr lang="en-US" altLang="ja-JP" sz="2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ja-JP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ja-JP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US" altLang="ja-JP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ja-JP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不正解</m:t>
                        </m:r>
                        <m:r>
                          <a:rPr lang="en-US" altLang="ja-JP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ja-JP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ja-JP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ja-JP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a14:m>
                    <a:r>
                      <a:rPr lang="en-US" altLang="ja-JP" sz="2800" dirty="0">
                        <a:solidFill>
                          <a:prstClr val="black"/>
                        </a:solidFill>
                        <a:latin typeface="Calibri" panose="020F0502020204030204"/>
                        <a:ea typeface="ＭＳ Ｐゴシック" panose="020B0600070205080204" pitchFamily="34" charset="-128"/>
                      </a:rPr>
                      <a:t>)</a:t>
                    </a:r>
                    <a:endParaRPr lang="ja-JP" altLang="en-US" sz="2800" dirty="0">
                      <a:solidFill>
                        <a:prstClr val="black"/>
                      </a:solidFill>
                      <a:latin typeface="Calibri" panose="020F0502020204030204"/>
                      <a:ea typeface="ＭＳ Ｐゴシック" panose="020B0600070205080204" pitchFamily="34" charset="-128"/>
                    </a:endParaRPr>
                  </a:p>
                </p:txBody>
              </p:sp>
            </mc:Choice>
            <mc:Fallback xmlns="">
              <p:sp>
                <p:nvSpPr>
                  <p:cNvPr id="20" name="テキスト ボックス 19">
                    <a:extLst>
                      <a:ext uri="{FF2B5EF4-FFF2-40B4-BE49-F238E27FC236}">
                        <a16:creationId xmlns:a16="http://schemas.microsoft.com/office/drawing/2014/main" id="{4AEDA00E-18C4-CC45-9F4C-8749FB08A6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08700" y="5003800"/>
                    <a:ext cx="5955989" cy="52520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128" t="-13953" r="-1064" b="-3023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05DA505C-3C5D-584D-A0AD-3D0434474380}"/>
                    </a:ext>
                  </a:extLst>
                </p:cNvPr>
                <p:cNvSpPr txBox="1"/>
                <p:nvPr/>
              </p:nvSpPr>
              <p:spPr>
                <a:xfrm>
                  <a:off x="3952176" y="5560188"/>
                  <a:ext cx="499547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800" dirty="0">
                      <a:solidFill>
                        <a:prstClr val="black"/>
                      </a:solidFill>
                      <a:latin typeface="Calibri" panose="020F0502020204030204"/>
                      <a:ea typeface="ＭＳ Ｐゴシック" panose="020B0600070205080204" pitchFamily="34" charset="-128"/>
                    </a:rPr>
                    <a:t>=</a:t>
                  </a:r>
                  <a14:m>
                    <m:oMath xmlns:m="http://schemas.openxmlformats.org/officeDocument/2006/math">
                      <m:r>
                        <a:rPr lang="en-US" altLang="ja-JP" sz="2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28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ja-JP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ja-JP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ja-JP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ja-JP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ja-JP" sz="2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ja-JP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ja-JP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ja-JP" sz="2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ja-JP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ja-JP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ja-JP" sz="2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ja-JP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ja-JP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ja-JP" sz="2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ja-JP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ja-JP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ja-JP" sz="28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| </m:t>
                      </m:r>
                    </m:oMath>
                  </a14:m>
                  <a:endParaRPr lang="ja-JP" altLang="en-US" sz="28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endParaRPr>
                </a:p>
              </p:txBody>
            </p:sp>
          </mc:Choice>
          <mc:Fallback xmlns="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05DA505C-3C5D-584D-A0AD-3D04344743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2176" y="5560188"/>
                  <a:ext cx="4995470" cy="523220"/>
                </a:xfrm>
                <a:prstGeom prst="rect">
                  <a:avLst/>
                </a:prstGeom>
                <a:blipFill>
                  <a:blip r:embed="rId6"/>
                  <a:stretch>
                    <a:fillRect l="-2278" t="-11905" r="-506" b="-2857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00B265B6-3349-3648-90D3-74593C152739}"/>
              </a:ext>
            </a:extLst>
          </p:cNvPr>
          <p:cNvGrpSpPr/>
          <p:nvPr/>
        </p:nvGrpSpPr>
        <p:grpSpPr>
          <a:xfrm>
            <a:off x="4538417" y="2496867"/>
            <a:ext cx="4809983" cy="2237480"/>
            <a:chOff x="2214316" y="2815898"/>
            <a:chExt cx="4809983" cy="2237480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78388036-162D-344D-B350-51065ED54CD9}"/>
                </a:ext>
              </a:extLst>
            </p:cNvPr>
            <p:cNvGrpSpPr/>
            <p:nvPr/>
          </p:nvGrpSpPr>
          <p:grpSpPr>
            <a:xfrm>
              <a:off x="2214316" y="2815898"/>
              <a:ext cx="4809983" cy="1612373"/>
              <a:chOff x="531044" y="4521572"/>
              <a:chExt cx="4590086" cy="14395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テキスト ボックス 81">
                    <a:extLst>
                      <a:ext uri="{FF2B5EF4-FFF2-40B4-BE49-F238E27FC236}">
                        <a16:creationId xmlns:a16="http://schemas.microsoft.com/office/drawing/2014/main" id="{E2CB6DDE-70D7-9445-A6FE-A9CA821098B5}"/>
                      </a:ext>
                    </a:extLst>
                  </p:cNvPr>
                  <p:cNvSpPr txBox="1"/>
                  <p:nvPr/>
                </p:nvSpPr>
                <p:spPr>
                  <a:xfrm>
                    <a:off x="633673" y="4665588"/>
                    <a:ext cx="550270" cy="412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n-US" sz="240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2400" dirty="0">
                      <a:solidFill>
                        <a:srgbClr val="C00000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82" name="テキスト ボックス 81">
                    <a:extLst>
                      <a:ext uri="{FF2B5EF4-FFF2-40B4-BE49-F238E27FC236}">
                        <a16:creationId xmlns:a16="http://schemas.microsoft.com/office/drawing/2014/main" id="{E2CB6DDE-70D7-9445-A6FE-A9CA821098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673" y="4665588"/>
                    <a:ext cx="550270" cy="41218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テキスト ボックス 82">
                    <a:extLst>
                      <a:ext uri="{FF2B5EF4-FFF2-40B4-BE49-F238E27FC236}">
                        <a16:creationId xmlns:a16="http://schemas.microsoft.com/office/drawing/2014/main" id="{9494FF1C-F2CE-F843-9E83-3BC4FF1BFEAE}"/>
                      </a:ext>
                    </a:extLst>
                  </p:cNvPr>
                  <p:cNvSpPr txBox="1"/>
                  <p:nvPr/>
                </p:nvSpPr>
                <p:spPr>
                  <a:xfrm>
                    <a:off x="2987823" y="4665588"/>
                    <a:ext cx="557063" cy="412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n-US" sz="240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2400" dirty="0">
                      <a:solidFill>
                        <a:srgbClr val="C00000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83" name="テキスト ボックス 82">
                    <a:extLst>
                      <a:ext uri="{FF2B5EF4-FFF2-40B4-BE49-F238E27FC236}">
                        <a16:creationId xmlns:a16="http://schemas.microsoft.com/office/drawing/2014/main" id="{9494FF1C-F2CE-F843-9E83-3BC4FF1BFE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7823" y="4665588"/>
                    <a:ext cx="557063" cy="41218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テキスト ボックス 83">
                    <a:extLst>
                      <a:ext uri="{FF2B5EF4-FFF2-40B4-BE49-F238E27FC236}">
                        <a16:creationId xmlns:a16="http://schemas.microsoft.com/office/drawing/2014/main" id="{A98AD594-7433-A64D-B995-80D082206715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729" y="4665588"/>
                    <a:ext cx="557063" cy="412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n-US" sz="240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GB" sz="2400" dirty="0">
                      <a:solidFill>
                        <a:srgbClr val="C00000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84" name="テキスト ボックス 83">
                    <a:extLst>
                      <a:ext uri="{FF2B5EF4-FFF2-40B4-BE49-F238E27FC236}">
                        <a16:creationId xmlns:a16="http://schemas.microsoft.com/office/drawing/2014/main" id="{A98AD594-7433-A64D-B995-80D0822067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729" y="4665588"/>
                    <a:ext cx="557063" cy="41218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テキスト ボックス 91">
                    <a:extLst>
                      <a:ext uri="{FF2B5EF4-FFF2-40B4-BE49-F238E27FC236}">
                        <a16:creationId xmlns:a16="http://schemas.microsoft.com/office/drawing/2014/main" id="{49E94FF5-DEED-1F49-BB1B-6CE2F5AE614A}"/>
                      </a:ext>
                    </a:extLst>
                  </p:cNvPr>
                  <p:cNvSpPr txBox="1"/>
                  <p:nvPr/>
                </p:nvSpPr>
                <p:spPr>
                  <a:xfrm>
                    <a:off x="1641786" y="4665588"/>
                    <a:ext cx="557063" cy="412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n-US" sz="240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GB" sz="2400" dirty="0">
                      <a:solidFill>
                        <a:srgbClr val="0070C0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92" name="テキスト ボックス 91">
                    <a:extLst>
                      <a:ext uri="{FF2B5EF4-FFF2-40B4-BE49-F238E27FC236}">
                        <a16:creationId xmlns:a16="http://schemas.microsoft.com/office/drawing/2014/main" id="{49E94FF5-DEED-1F49-BB1B-6CE2F5AE61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41786" y="4665588"/>
                    <a:ext cx="557063" cy="41218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テキスト ボックス 92">
                    <a:extLst>
                      <a:ext uri="{FF2B5EF4-FFF2-40B4-BE49-F238E27FC236}">
                        <a16:creationId xmlns:a16="http://schemas.microsoft.com/office/drawing/2014/main" id="{D187334D-43CA-134C-A385-1436F2BA6A98}"/>
                      </a:ext>
                    </a:extLst>
                  </p:cNvPr>
                  <p:cNvSpPr txBox="1"/>
                  <p:nvPr/>
                </p:nvSpPr>
                <p:spPr>
                  <a:xfrm>
                    <a:off x="3563888" y="4665588"/>
                    <a:ext cx="557063" cy="412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n-US" sz="240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GB" sz="2400" dirty="0">
                      <a:solidFill>
                        <a:srgbClr val="0070C0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93" name="テキスト ボックス 92">
                    <a:extLst>
                      <a:ext uri="{FF2B5EF4-FFF2-40B4-BE49-F238E27FC236}">
                        <a16:creationId xmlns:a16="http://schemas.microsoft.com/office/drawing/2014/main" id="{D187334D-43CA-134C-A385-1436F2BA6A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3888" y="4665588"/>
                    <a:ext cx="557063" cy="41218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テキスト ボックス 93">
                    <a:extLst>
                      <a:ext uri="{FF2B5EF4-FFF2-40B4-BE49-F238E27FC236}">
                        <a16:creationId xmlns:a16="http://schemas.microsoft.com/office/drawing/2014/main" id="{4035621F-38AE-BC43-978A-42FDE3F2511B}"/>
                      </a:ext>
                    </a:extLst>
                  </p:cNvPr>
                  <p:cNvSpPr txBox="1"/>
                  <p:nvPr/>
                </p:nvSpPr>
                <p:spPr>
                  <a:xfrm>
                    <a:off x="4139952" y="4665588"/>
                    <a:ext cx="557063" cy="412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n-US" sz="240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GB" sz="2400" dirty="0">
                      <a:solidFill>
                        <a:srgbClr val="0070C0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94" name="テキスト ボックス 93">
                    <a:extLst>
                      <a:ext uri="{FF2B5EF4-FFF2-40B4-BE49-F238E27FC236}">
                        <a16:creationId xmlns:a16="http://schemas.microsoft.com/office/drawing/2014/main" id="{4035621F-38AE-BC43-978A-42FDE3F251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9952" y="4665588"/>
                    <a:ext cx="557063" cy="41218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5" name="直線コネクタ 94">
                <a:extLst>
                  <a:ext uri="{FF2B5EF4-FFF2-40B4-BE49-F238E27FC236}">
                    <a16:creationId xmlns:a16="http://schemas.microsoft.com/office/drawing/2014/main" id="{48812154-5ED0-A848-A327-A8FC1AC8314B}"/>
                  </a:ext>
                </a:extLst>
              </p:cNvPr>
              <p:cNvCxnSpPr/>
              <p:nvPr/>
            </p:nvCxnSpPr>
            <p:spPr bwMode="auto">
              <a:xfrm>
                <a:off x="2699792" y="4521572"/>
                <a:ext cx="0" cy="792088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96" name="グループ化 1108">
                <a:extLst>
                  <a:ext uri="{FF2B5EF4-FFF2-40B4-BE49-F238E27FC236}">
                    <a16:creationId xmlns:a16="http://schemas.microsoft.com/office/drawing/2014/main" id="{08B20676-4B92-A640-8103-4AC219D0C88D}"/>
                  </a:ext>
                </a:extLst>
              </p:cNvPr>
              <p:cNvGrpSpPr/>
              <p:nvPr/>
            </p:nvGrpSpPr>
            <p:grpSpPr>
              <a:xfrm>
                <a:off x="2483768" y="5457676"/>
                <a:ext cx="264216" cy="503442"/>
                <a:chOff x="2406595" y="29695361"/>
                <a:chExt cx="556829" cy="1060989"/>
              </a:xfrm>
            </p:grpSpPr>
            <p:grpSp>
              <p:nvGrpSpPr>
                <p:cNvPr id="97" name="グループ化 475">
                  <a:extLst>
                    <a:ext uri="{FF2B5EF4-FFF2-40B4-BE49-F238E27FC236}">
                      <a16:creationId xmlns:a16="http://schemas.microsoft.com/office/drawing/2014/main" id="{8502F756-2CC2-6642-BEB4-D538B1464C9B}"/>
                    </a:ext>
                  </a:extLst>
                </p:cNvPr>
                <p:cNvGrpSpPr/>
                <p:nvPr/>
              </p:nvGrpSpPr>
              <p:grpSpPr>
                <a:xfrm>
                  <a:off x="2513610" y="29695361"/>
                  <a:ext cx="449814" cy="915806"/>
                  <a:chOff x="16554718" y="16830841"/>
                  <a:chExt cx="672145" cy="1373284"/>
                </a:xfrm>
              </p:grpSpPr>
              <p:cxnSp>
                <p:nvCxnSpPr>
                  <p:cNvPr id="99" name="直線コネクタ 98">
                    <a:extLst>
                      <a:ext uri="{FF2B5EF4-FFF2-40B4-BE49-F238E27FC236}">
                        <a16:creationId xmlns:a16="http://schemas.microsoft.com/office/drawing/2014/main" id="{6E52E77C-CE94-C643-A007-117D4A52075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6554718" y="17709310"/>
                    <a:ext cx="491053" cy="494815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直線コネクタ 99">
                    <a:extLst>
                      <a:ext uri="{FF2B5EF4-FFF2-40B4-BE49-F238E27FC236}">
                        <a16:creationId xmlns:a16="http://schemas.microsoft.com/office/drawing/2014/main" id="{C2E4657C-6ECA-1D4C-BE43-26326FE99DC3}"/>
                      </a:ext>
                    </a:extLst>
                  </p:cNvPr>
                  <p:cNvCxnSpPr/>
                  <p:nvPr/>
                </p:nvCxnSpPr>
                <p:spPr>
                  <a:xfrm>
                    <a:off x="17048645" y="17075867"/>
                    <a:ext cx="0" cy="624289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1" name="円/楕円 100">
                    <a:extLst>
                      <a:ext uri="{FF2B5EF4-FFF2-40B4-BE49-F238E27FC236}">
                        <a16:creationId xmlns:a16="http://schemas.microsoft.com/office/drawing/2014/main" id="{873A6D3B-4B46-334C-9E1E-0834142080FF}"/>
                      </a:ext>
                    </a:extLst>
                  </p:cNvPr>
                  <p:cNvSpPr/>
                  <p:nvPr/>
                </p:nvSpPr>
                <p:spPr>
                  <a:xfrm>
                    <a:off x="16864679" y="16830841"/>
                    <a:ext cx="362184" cy="3672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>
                      <a:solidFill>
                        <a:prstClr val="white"/>
                      </a:solidFill>
                      <a:latin typeface="Calibri" panose="020F0502020204030204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02" name="円/楕円 101">
                    <a:extLst>
                      <a:ext uri="{FF2B5EF4-FFF2-40B4-BE49-F238E27FC236}">
                        <a16:creationId xmlns:a16="http://schemas.microsoft.com/office/drawing/2014/main" id="{31E95B98-DB60-8342-8D41-7BCB6398A52A}"/>
                      </a:ext>
                    </a:extLst>
                  </p:cNvPr>
                  <p:cNvSpPr/>
                  <p:nvPr/>
                </p:nvSpPr>
                <p:spPr>
                  <a:xfrm>
                    <a:off x="16864679" y="17525710"/>
                    <a:ext cx="362184" cy="367200"/>
                  </a:xfrm>
                  <a:prstGeom prst="ellipse">
                    <a:avLst/>
                  </a:prstGeom>
                  <a:solidFill>
                    <a:srgbClr val="FC56E8"/>
                  </a:solidFill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>
                      <a:solidFill>
                        <a:prstClr val="white"/>
                      </a:solidFill>
                      <a:latin typeface="Calibri" panose="020F0502020204030204"/>
                      <a:ea typeface="ＭＳ Ｐゴシック" panose="020B0600070205080204" pitchFamily="34" charset="-128"/>
                    </a:endParaRPr>
                  </a:p>
                </p:txBody>
              </p:sp>
            </p:grpSp>
            <p:pic>
              <p:nvPicPr>
                <p:cNvPr id="98" name="Picture 9">
                  <a:extLst>
                    <a:ext uri="{FF2B5EF4-FFF2-40B4-BE49-F238E27FC236}">
                      <a16:creationId xmlns:a16="http://schemas.microsoft.com/office/drawing/2014/main" id="{19A3945C-A819-524C-8C42-1F367F748D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6595" y="30481713"/>
                  <a:ext cx="268288" cy="2746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103" name="テキスト ボックス 102">
                <a:extLst>
                  <a:ext uri="{FF2B5EF4-FFF2-40B4-BE49-F238E27FC236}">
                    <a16:creationId xmlns:a16="http://schemas.microsoft.com/office/drawing/2014/main" id="{E33DC682-58B0-D34E-90A0-DF3DE007EA51}"/>
                  </a:ext>
                </a:extLst>
              </p:cNvPr>
              <p:cNvSpPr txBox="1"/>
              <p:nvPr/>
            </p:nvSpPr>
            <p:spPr>
              <a:xfrm>
                <a:off x="531044" y="5529684"/>
                <a:ext cx="2269328" cy="412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持っている　←</a:t>
                </a:r>
                <a:endParaRPr lang="en-GB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4" name="テキスト ボックス 103">
                <a:extLst>
                  <a:ext uri="{FF2B5EF4-FFF2-40B4-BE49-F238E27FC236}">
                    <a16:creationId xmlns:a16="http://schemas.microsoft.com/office/drawing/2014/main" id="{529D7EA5-93AD-0040-A578-23660B95849E}"/>
                  </a:ext>
                </a:extLst>
              </p:cNvPr>
              <p:cNvSpPr txBox="1"/>
              <p:nvPr/>
            </p:nvSpPr>
            <p:spPr>
              <a:xfrm>
                <a:off x="2734462" y="5529684"/>
                <a:ext cx="2386668" cy="412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 →　持っていない</a:t>
                </a:r>
                <a:endParaRPr lang="en-GB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1139FA26-94B3-514F-8DEC-64A19D69538B}"/>
                </a:ext>
              </a:extLst>
            </p:cNvPr>
            <p:cNvSpPr txBox="1"/>
            <p:nvPr/>
          </p:nvSpPr>
          <p:spPr>
            <a:xfrm>
              <a:off x="2392116" y="4591713"/>
              <a:ext cx="23780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 dirty="0">
                  <a:solidFill>
                    <a:srgbClr val="C00000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＋</a:t>
              </a:r>
              <a:r>
                <a:rPr lang="en-US" altLang="ja-JP" sz="2400" dirty="0">
                  <a:solidFill>
                    <a:srgbClr val="C00000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 </a:t>
              </a:r>
              <a:r>
                <a:rPr lang="ja-JP" altLang="en-US" sz="2400" dirty="0">
                  <a:solidFill>
                    <a:srgbClr val="C00000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と予測</a:t>
              </a:r>
              <a:r>
                <a:rPr lang="ja-JP" altLang="en-US" sz="2400" dirty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　←</a:t>
              </a:r>
              <a:endParaRPr lang="en-GB" sz="2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6E89DF9C-85DE-524F-A5B0-BBD4C9C8E6E2}"/>
                </a:ext>
              </a:extLst>
            </p:cNvPr>
            <p:cNvSpPr txBox="1"/>
            <p:nvPr/>
          </p:nvSpPr>
          <p:spPr>
            <a:xfrm>
              <a:off x="4523293" y="4591713"/>
              <a:ext cx="2092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  →　 </a:t>
              </a:r>
              <a:r>
                <a:rPr lang="ja-JP" altLang="en-US" sz="2400" dirty="0">
                  <a:solidFill>
                    <a:srgbClr val="0070C0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ー と予測</a:t>
              </a:r>
              <a:endParaRPr lang="en-GB" sz="2400" dirty="0">
                <a:solidFill>
                  <a:srgbClr val="0070C0"/>
                </a:solidFill>
                <a:latin typeface="Calibri" panose="020F050202020403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3BB15DF-E658-9C4A-9AA1-CBA0477E53E5}"/>
                  </a:ext>
                </a:extLst>
              </p:cNvPr>
              <p:cNvSpPr txBox="1"/>
              <p:nvPr/>
            </p:nvSpPr>
            <p:spPr>
              <a:xfrm>
                <a:off x="2152651" y="1563288"/>
                <a:ext cx="35139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グラフ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sz="24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が重み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sz="24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をもつ</a:t>
                </a: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3BB15DF-E658-9C4A-9AA1-CBA0477E5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51" y="1563288"/>
                <a:ext cx="3513911" cy="461665"/>
              </a:xfrm>
              <a:prstGeom prst="rect">
                <a:avLst/>
              </a:prstGeom>
              <a:blipFill>
                <a:blip r:embed="rId13"/>
                <a:stretch>
                  <a:fillRect l="-2888" t="-13514" r="-1805" b="-243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1150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分類評価値</a:t>
            </a:r>
            <a:endParaRPr kumimoji="1" lang="ja-JP" altLang="en-US" dirty="0"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569556" y="2224640"/>
                <a:ext cx="4804741" cy="2360061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endParaRPr lang="en-US" altLang="ja-JP" sz="2000" dirty="0">
                  <a:latin typeface="+mn-ea"/>
                </a:endParaRPr>
              </a:p>
              <a:p>
                <a:endParaRPr lang="en-US" altLang="ja-JP" sz="1000" dirty="0">
                  <a:latin typeface="+mn-ea"/>
                </a:endParaRPr>
              </a:p>
              <a:p>
                <a:r>
                  <a:rPr lang="en-US" altLang="ja-JP" sz="20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       + </m:t>
                    </m:r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endParaRPr lang="en-US" altLang="ja-JP" sz="2000" dirty="0">
                  <a:latin typeface="+mn-ea"/>
                </a:endParaRPr>
              </a:p>
              <a:p>
                <a:endParaRPr lang="en-US" altLang="ja-JP" sz="1000" dirty="0">
                  <a:latin typeface="+mn-ea"/>
                </a:endParaRPr>
              </a:p>
              <a:p>
                <a:r>
                  <a:rPr lang="en-US" altLang="ja-JP" sz="20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       + </m:t>
                    </m:r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  <m:r>
                      <a:rPr lang="ja-JP" altLang="en-US" sz="2000" i="1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endParaRPr lang="en-US" altLang="ja-JP" sz="2000" dirty="0">
                  <a:latin typeface="+mn-ea"/>
                </a:endParaRPr>
              </a:p>
              <a:p>
                <a:endParaRPr kumimoji="1" lang="ja-JP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69556" y="2224640"/>
                <a:ext cx="4804741" cy="236006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rPr>
              <a:pPr/>
              <a:t>28</a:t>
            </a:fld>
            <a:endParaRPr lang="ja-JP" altLang="en-US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3362333" y="4158220"/>
            <a:ext cx="615553" cy="5620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mr-IN" altLang="ja-JP" sz="280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  <a:cs typeface="Mangal" panose="02040503050203030202" pitchFamily="18" charset="0"/>
              </a:rPr>
              <a:t>...</a:t>
            </a:r>
            <a:endParaRPr lang="ja-JP" altLang="en-US" sz="2800" b="1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27B5997D-115B-094B-8027-0037BBC7FF17}"/>
              </a:ext>
            </a:extLst>
          </p:cNvPr>
          <p:cNvGrpSpPr/>
          <p:nvPr/>
        </p:nvGrpSpPr>
        <p:grpSpPr>
          <a:xfrm>
            <a:off x="5383705" y="3910558"/>
            <a:ext cx="436164" cy="100408"/>
            <a:chOff x="4098243" y="3485193"/>
            <a:chExt cx="646038" cy="126000"/>
          </a:xfrm>
        </p:grpSpPr>
        <p:grpSp>
          <p:nvGrpSpPr>
            <p:cNvPr id="40" name="図形グループ 54">
              <a:extLst>
                <a:ext uri="{FF2B5EF4-FFF2-40B4-BE49-F238E27FC236}">
                  <a16:creationId xmlns:a16="http://schemas.microsoft.com/office/drawing/2014/main" id="{19D1897A-BF3C-6A4A-94ED-6B151B39BCF0}"/>
                </a:ext>
              </a:extLst>
            </p:cNvPr>
            <p:cNvGrpSpPr/>
            <p:nvPr/>
          </p:nvGrpSpPr>
          <p:grpSpPr>
            <a:xfrm>
              <a:off x="4098243" y="3485193"/>
              <a:ext cx="280484" cy="126000"/>
              <a:chOff x="3719559" y="3175470"/>
              <a:chExt cx="808801" cy="304900"/>
            </a:xfrm>
          </p:grpSpPr>
          <p:sp>
            <p:nvSpPr>
              <p:cNvPr id="41" name="円/楕円 40">
                <a:extLst>
                  <a:ext uri="{FF2B5EF4-FFF2-40B4-BE49-F238E27FC236}">
                    <a16:creationId xmlns:a16="http://schemas.microsoft.com/office/drawing/2014/main" id="{AD4E6937-6CDC-1340-B9DB-335FD9EF1278}"/>
                  </a:ext>
                </a:extLst>
              </p:cNvPr>
              <p:cNvSpPr/>
              <p:nvPr/>
            </p:nvSpPr>
            <p:spPr>
              <a:xfrm>
                <a:off x="3719559" y="3175470"/>
                <a:ext cx="297979" cy="304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50D9E4BA-2CAE-9A49-9356-7F47B99466EE}"/>
                  </a:ext>
                </a:extLst>
              </p:cNvPr>
              <p:cNvSpPr/>
              <p:nvPr/>
            </p:nvSpPr>
            <p:spPr>
              <a:xfrm>
                <a:off x="4230381" y="3175470"/>
                <a:ext cx="297979" cy="3049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8691CDA4-C44D-B74E-BF9E-0E97114F5D2B}"/>
                  </a:ext>
                </a:extLst>
              </p:cNvPr>
              <p:cNvCxnSpPr/>
              <p:nvPr/>
            </p:nvCxnSpPr>
            <p:spPr>
              <a:xfrm flipH="1">
                <a:off x="4017538" y="3327920"/>
                <a:ext cx="212842" cy="0"/>
              </a:xfrm>
              <a:prstGeom prst="line">
                <a:avLst/>
              </a:prstGeom>
              <a:solidFill>
                <a:schemeClr val="bg2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図形グループ 54">
              <a:extLst>
                <a:ext uri="{FF2B5EF4-FFF2-40B4-BE49-F238E27FC236}">
                  <a16:creationId xmlns:a16="http://schemas.microsoft.com/office/drawing/2014/main" id="{47729F4E-D985-CE42-8C4E-1F4A239A23CD}"/>
                </a:ext>
              </a:extLst>
            </p:cNvPr>
            <p:cNvGrpSpPr/>
            <p:nvPr/>
          </p:nvGrpSpPr>
          <p:grpSpPr>
            <a:xfrm>
              <a:off x="4463797" y="3485193"/>
              <a:ext cx="280484" cy="126000"/>
              <a:chOff x="3719559" y="3175470"/>
              <a:chExt cx="808801" cy="304900"/>
            </a:xfrm>
          </p:grpSpPr>
          <p:sp>
            <p:nvSpPr>
              <p:cNvPr id="45" name="円/楕円 44">
                <a:extLst>
                  <a:ext uri="{FF2B5EF4-FFF2-40B4-BE49-F238E27FC236}">
                    <a16:creationId xmlns:a16="http://schemas.microsoft.com/office/drawing/2014/main" id="{0DF24FB9-FA23-444F-9E77-31492B5E0EE7}"/>
                  </a:ext>
                </a:extLst>
              </p:cNvPr>
              <p:cNvSpPr/>
              <p:nvPr/>
            </p:nvSpPr>
            <p:spPr>
              <a:xfrm>
                <a:off x="3719559" y="3175470"/>
                <a:ext cx="297979" cy="3049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CDACE825-2F26-0244-A02A-38E9C07F3ADA}"/>
                  </a:ext>
                </a:extLst>
              </p:cNvPr>
              <p:cNvSpPr/>
              <p:nvPr/>
            </p:nvSpPr>
            <p:spPr>
              <a:xfrm>
                <a:off x="4230381" y="3175470"/>
                <a:ext cx="297979" cy="304900"/>
              </a:xfrm>
              <a:prstGeom prst="ellipse">
                <a:avLst/>
              </a:prstGeom>
              <a:solidFill>
                <a:srgbClr val="77F3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7F0C4926-FD88-D344-8814-893F95FECE92}"/>
                  </a:ext>
                </a:extLst>
              </p:cNvPr>
              <p:cNvCxnSpPr/>
              <p:nvPr/>
            </p:nvCxnSpPr>
            <p:spPr>
              <a:xfrm flipH="1">
                <a:off x="4017538" y="3327920"/>
                <a:ext cx="212842" cy="0"/>
              </a:xfrm>
              <a:prstGeom prst="line">
                <a:avLst/>
              </a:prstGeom>
              <a:solidFill>
                <a:schemeClr val="bg2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33CED066-D3BC-C64B-9AA3-C42FCDE857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7130" y="3548193"/>
              <a:ext cx="73811" cy="0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91BFFAB7-3D46-A54C-9384-13A326A346F7}"/>
              </a:ext>
            </a:extLst>
          </p:cNvPr>
          <p:cNvGrpSpPr/>
          <p:nvPr/>
        </p:nvGrpSpPr>
        <p:grpSpPr>
          <a:xfrm>
            <a:off x="3019588" y="3885068"/>
            <a:ext cx="334802" cy="133785"/>
            <a:chOff x="1507580" y="3510785"/>
            <a:chExt cx="329984" cy="124324"/>
          </a:xfrm>
        </p:grpSpPr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7AF7AD46-7C06-7E4B-B2D5-6704F65CB678}"/>
                </a:ext>
              </a:extLst>
            </p:cNvPr>
            <p:cNvSpPr/>
            <p:nvPr/>
          </p:nvSpPr>
          <p:spPr>
            <a:xfrm>
              <a:off x="1507580" y="3510785"/>
              <a:ext cx="121573" cy="1243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sp>
          <p:nvSpPr>
            <p:cNvPr id="60" name="円/楕円 59">
              <a:extLst>
                <a:ext uri="{FF2B5EF4-FFF2-40B4-BE49-F238E27FC236}">
                  <a16:creationId xmlns:a16="http://schemas.microsoft.com/office/drawing/2014/main" id="{F7103EF4-A3A7-A840-958F-6FB2FA02B565}"/>
                </a:ext>
              </a:extLst>
            </p:cNvPr>
            <p:cNvSpPr/>
            <p:nvPr/>
          </p:nvSpPr>
          <p:spPr>
            <a:xfrm>
              <a:off x="1715991" y="3510785"/>
              <a:ext cx="121573" cy="1243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2804F724-8551-9245-B309-FF60BDCBBE96}"/>
                </a:ext>
              </a:extLst>
            </p:cNvPr>
            <p:cNvCxnSpPr/>
            <p:nvPr/>
          </p:nvCxnSpPr>
          <p:spPr>
            <a:xfrm flipH="1">
              <a:off x="1629153" y="3572947"/>
              <a:ext cx="86838" cy="0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7ECB5AA-0E88-CB49-B0B9-C29B436CE86A}"/>
              </a:ext>
            </a:extLst>
          </p:cNvPr>
          <p:cNvGrpSpPr/>
          <p:nvPr/>
        </p:nvGrpSpPr>
        <p:grpSpPr>
          <a:xfrm>
            <a:off x="4203083" y="3804747"/>
            <a:ext cx="371862" cy="314550"/>
            <a:chOff x="2742398" y="3359275"/>
            <a:chExt cx="444850" cy="374335"/>
          </a:xfrm>
        </p:grpSpPr>
        <p:sp>
          <p:nvSpPr>
            <p:cNvPr id="86" name="円/楕円 85">
              <a:extLst>
                <a:ext uri="{FF2B5EF4-FFF2-40B4-BE49-F238E27FC236}">
                  <a16:creationId xmlns:a16="http://schemas.microsoft.com/office/drawing/2014/main" id="{6925277D-88DA-1B41-B81B-3661A147DE8F}"/>
                </a:ext>
              </a:extLst>
            </p:cNvPr>
            <p:cNvSpPr/>
            <p:nvPr/>
          </p:nvSpPr>
          <p:spPr>
            <a:xfrm>
              <a:off x="2914598" y="3359275"/>
              <a:ext cx="100450" cy="1169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sp>
          <p:nvSpPr>
            <p:cNvPr id="87" name="円/楕円 86">
              <a:extLst>
                <a:ext uri="{FF2B5EF4-FFF2-40B4-BE49-F238E27FC236}">
                  <a16:creationId xmlns:a16="http://schemas.microsoft.com/office/drawing/2014/main" id="{E1FFAA96-4D85-4D46-A22D-194A8DBDBB57}"/>
                </a:ext>
              </a:extLst>
            </p:cNvPr>
            <p:cNvSpPr/>
            <p:nvPr/>
          </p:nvSpPr>
          <p:spPr>
            <a:xfrm>
              <a:off x="2742398" y="3616704"/>
              <a:ext cx="100450" cy="1169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sp>
          <p:nvSpPr>
            <p:cNvPr id="88" name="円/楕円 87">
              <a:extLst>
                <a:ext uri="{FF2B5EF4-FFF2-40B4-BE49-F238E27FC236}">
                  <a16:creationId xmlns:a16="http://schemas.microsoft.com/office/drawing/2014/main" id="{91C90853-77F7-3B4F-B0E1-CC172E7F5EC7}"/>
                </a:ext>
              </a:extLst>
            </p:cNvPr>
            <p:cNvSpPr/>
            <p:nvPr/>
          </p:nvSpPr>
          <p:spPr>
            <a:xfrm>
              <a:off x="3086798" y="3616704"/>
              <a:ext cx="100450" cy="116906"/>
            </a:xfrm>
            <a:prstGeom prst="ellipse">
              <a:avLst/>
            </a:prstGeom>
            <a:solidFill>
              <a:srgbClr val="77F3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8D183A16-14EF-6448-BB74-51C5F0715697}"/>
                </a:ext>
              </a:extLst>
            </p:cNvPr>
            <p:cNvCxnSpPr/>
            <p:nvPr/>
          </p:nvCxnSpPr>
          <p:spPr>
            <a:xfrm flipH="1">
              <a:off x="2828138" y="3459060"/>
              <a:ext cx="101171" cy="174765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BDBD4BAB-324D-1341-A3B9-3711E0064494}"/>
                </a:ext>
              </a:extLst>
            </p:cNvPr>
            <p:cNvCxnSpPr/>
            <p:nvPr/>
          </p:nvCxnSpPr>
          <p:spPr>
            <a:xfrm>
              <a:off x="3009443" y="3458689"/>
              <a:ext cx="101171" cy="174765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CDC1ECA2-5F62-7F41-8B4C-83C4814FD206}"/>
                </a:ext>
              </a:extLst>
            </p:cNvPr>
            <p:cNvCxnSpPr/>
            <p:nvPr/>
          </p:nvCxnSpPr>
          <p:spPr>
            <a:xfrm flipH="1">
              <a:off x="2842848" y="3675157"/>
              <a:ext cx="243950" cy="0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21267917-3AC3-4440-B905-C7D380B71DE3}"/>
                  </a:ext>
                </a:extLst>
              </p:cNvPr>
              <p:cNvSpPr txBox="1"/>
              <p:nvPr/>
            </p:nvSpPr>
            <p:spPr>
              <a:xfrm>
                <a:off x="6457951" y="1617923"/>
                <a:ext cx="40969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ja-JP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ja-JP" altLang="en-US" sz="28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ja-JP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ja-JP" altLang="en-US" sz="28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ja-JP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ja-JP" altLang="en-US" sz="28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ja-JP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ja-JP" altLang="en-US" sz="28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ja-JP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ja-JP" altLang="en-US" sz="28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ja-JP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ja-JP" altLang="en-US" sz="2800" dirty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21267917-3AC3-4440-B905-C7D380B71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1" y="1617923"/>
                <a:ext cx="4096955" cy="523220"/>
              </a:xfrm>
              <a:prstGeom prst="rect">
                <a:avLst/>
              </a:prstGeom>
              <a:blipFill>
                <a:blip r:embed="rId3"/>
                <a:stretch>
                  <a:fillRect l="-9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1685B57C-81F3-B945-98E4-CFD6F07BF694}"/>
              </a:ext>
            </a:extLst>
          </p:cNvPr>
          <p:cNvGrpSpPr/>
          <p:nvPr/>
        </p:nvGrpSpPr>
        <p:grpSpPr>
          <a:xfrm>
            <a:off x="4247730" y="3059495"/>
            <a:ext cx="371862" cy="314550"/>
            <a:chOff x="2742398" y="3359275"/>
            <a:chExt cx="444850" cy="374335"/>
          </a:xfrm>
        </p:grpSpPr>
        <p:sp>
          <p:nvSpPr>
            <p:cNvPr id="56" name="円/楕円 55">
              <a:extLst>
                <a:ext uri="{FF2B5EF4-FFF2-40B4-BE49-F238E27FC236}">
                  <a16:creationId xmlns:a16="http://schemas.microsoft.com/office/drawing/2014/main" id="{C8A11301-B097-0040-837D-3F31F61B220F}"/>
                </a:ext>
              </a:extLst>
            </p:cNvPr>
            <p:cNvSpPr/>
            <p:nvPr/>
          </p:nvSpPr>
          <p:spPr>
            <a:xfrm>
              <a:off x="2914598" y="3359275"/>
              <a:ext cx="100450" cy="1169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sp>
          <p:nvSpPr>
            <p:cNvPr id="57" name="円/楕円 56">
              <a:extLst>
                <a:ext uri="{FF2B5EF4-FFF2-40B4-BE49-F238E27FC236}">
                  <a16:creationId xmlns:a16="http://schemas.microsoft.com/office/drawing/2014/main" id="{56F093C7-A500-6940-A29D-F8A6C00CDC5F}"/>
                </a:ext>
              </a:extLst>
            </p:cNvPr>
            <p:cNvSpPr/>
            <p:nvPr/>
          </p:nvSpPr>
          <p:spPr>
            <a:xfrm>
              <a:off x="2742398" y="3616704"/>
              <a:ext cx="100450" cy="1169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sp>
          <p:nvSpPr>
            <p:cNvPr id="58" name="円/楕円 57">
              <a:extLst>
                <a:ext uri="{FF2B5EF4-FFF2-40B4-BE49-F238E27FC236}">
                  <a16:creationId xmlns:a16="http://schemas.microsoft.com/office/drawing/2014/main" id="{364A4F63-9CF4-BD45-AB30-00B3246A9313}"/>
                </a:ext>
              </a:extLst>
            </p:cNvPr>
            <p:cNvSpPr/>
            <p:nvPr/>
          </p:nvSpPr>
          <p:spPr>
            <a:xfrm>
              <a:off x="3086798" y="3616704"/>
              <a:ext cx="100450" cy="116906"/>
            </a:xfrm>
            <a:prstGeom prst="ellipse">
              <a:avLst/>
            </a:prstGeom>
            <a:solidFill>
              <a:srgbClr val="77F3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BCBC2736-105A-E849-A89E-AC580226FAC8}"/>
                </a:ext>
              </a:extLst>
            </p:cNvPr>
            <p:cNvCxnSpPr/>
            <p:nvPr/>
          </p:nvCxnSpPr>
          <p:spPr>
            <a:xfrm flipH="1">
              <a:off x="2828138" y="3459060"/>
              <a:ext cx="101171" cy="174765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4D4C1621-2FDA-594C-A9AD-5A357A880D0F}"/>
                </a:ext>
              </a:extLst>
            </p:cNvPr>
            <p:cNvCxnSpPr/>
            <p:nvPr/>
          </p:nvCxnSpPr>
          <p:spPr>
            <a:xfrm>
              <a:off x="3009443" y="3458689"/>
              <a:ext cx="101171" cy="174765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BF958C02-ADC4-C548-8B07-61CAA7E9A179}"/>
                </a:ext>
              </a:extLst>
            </p:cNvPr>
            <p:cNvCxnSpPr/>
            <p:nvPr/>
          </p:nvCxnSpPr>
          <p:spPr>
            <a:xfrm flipH="1">
              <a:off x="2842848" y="3675157"/>
              <a:ext cx="243950" cy="0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39AA0811-D5F2-B74B-B65A-FA7A69F56ECE}"/>
              </a:ext>
            </a:extLst>
          </p:cNvPr>
          <p:cNvGrpSpPr/>
          <p:nvPr/>
        </p:nvGrpSpPr>
        <p:grpSpPr>
          <a:xfrm>
            <a:off x="3036559" y="3157492"/>
            <a:ext cx="334802" cy="133785"/>
            <a:chOff x="1507580" y="3510785"/>
            <a:chExt cx="329984" cy="124324"/>
          </a:xfrm>
        </p:grpSpPr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C1BCF9EC-EE59-9B4D-A4C4-23FE2BF1E3EE}"/>
                </a:ext>
              </a:extLst>
            </p:cNvPr>
            <p:cNvSpPr/>
            <p:nvPr/>
          </p:nvSpPr>
          <p:spPr>
            <a:xfrm>
              <a:off x="1507580" y="3510785"/>
              <a:ext cx="121573" cy="1243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4C43F09A-9742-B442-9AF9-27932AA3A864}"/>
                </a:ext>
              </a:extLst>
            </p:cNvPr>
            <p:cNvSpPr/>
            <p:nvPr/>
          </p:nvSpPr>
          <p:spPr>
            <a:xfrm>
              <a:off x="1715991" y="3510785"/>
              <a:ext cx="121573" cy="1243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34B9C09A-0963-3C46-A276-B238AF19CB33}"/>
                </a:ext>
              </a:extLst>
            </p:cNvPr>
            <p:cNvCxnSpPr/>
            <p:nvPr/>
          </p:nvCxnSpPr>
          <p:spPr>
            <a:xfrm flipH="1">
              <a:off x="1629153" y="3572947"/>
              <a:ext cx="86838" cy="0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F66F804B-407B-5B40-A643-1829EDD570A5}"/>
              </a:ext>
            </a:extLst>
          </p:cNvPr>
          <p:cNvGrpSpPr/>
          <p:nvPr/>
        </p:nvGrpSpPr>
        <p:grpSpPr>
          <a:xfrm>
            <a:off x="2997979" y="2412760"/>
            <a:ext cx="334802" cy="133785"/>
            <a:chOff x="1507580" y="3510785"/>
            <a:chExt cx="329984" cy="124324"/>
          </a:xfrm>
        </p:grpSpPr>
        <p:sp>
          <p:nvSpPr>
            <p:cNvPr id="74" name="円/楕円 73">
              <a:extLst>
                <a:ext uri="{FF2B5EF4-FFF2-40B4-BE49-F238E27FC236}">
                  <a16:creationId xmlns:a16="http://schemas.microsoft.com/office/drawing/2014/main" id="{E484425C-9317-AA43-842A-1BB5F70D50DD}"/>
                </a:ext>
              </a:extLst>
            </p:cNvPr>
            <p:cNvSpPr/>
            <p:nvPr/>
          </p:nvSpPr>
          <p:spPr>
            <a:xfrm>
              <a:off x="1507580" y="3510785"/>
              <a:ext cx="121573" cy="1243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sp>
          <p:nvSpPr>
            <p:cNvPr id="75" name="円/楕円 74">
              <a:extLst>
                <a:ext uri="{FF2B5EF4-FFF2-40B4-BE49-F238E27FC236}">
                  <a16:creationId xmlns:a16="http://schemas.microsoft.com/office/drawing/2014/main" id="{905E2B9B-0B9A-F242-B22F-774F2F5F935D}"/>
                </a:ext>
              </a:extLst>
            </p:cNvPr>
            <p:cNvSpPr/>
            <p:nvPr/>
          </p:nvSpPr>
          <p:spPr>
            <a:xfrm>
              <a:off x="1715991" y="3510785"/>
              <a:ext cx="121573" cy="1243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cxnSp>
          <p:nvCxnSpPr>
            <p:cNvPr id="76" name="直線コネクタ 75">
              <a:extLst>
                <a:ext uri="{FF2B5EF4-FFF2-40B4-BE49-F238E27FC236}">
                  <a16:creationId xmlns:a16="http://schemas.microsoft.com/office/drawing/2014/main" id="{BD9F51A1-2FC0-8147-9C1F-92706738DE48}"/>
                </a:ext>
              </a:extLst>
            </p:cNvPr>
            <p:cNvCxnSpPr/>
            <p:nvPr/>
          </p:nvCxnSpPr>
          <p:spPr>
            <a:xfrm flipH="1">
              <a:off x="1629153" y="3572947"/>
              <a:ext cx="86838" cy="0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7C72B912-2060-034D-BC5A-FE618D76CE09}"/>
              </a:ext>
            </a:extLst>
          </p:cNvPr>
          <p:cNvSpPr txBox="1"/>
          <p:nvPr/>
        </p:nvSpPr>
        <p:spPr>
          <a:xfrm>
            <a:off x="8332357" y="4158220"/>
            <a:ext cx="615553" cy="5620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mr-IN" altLang="ja-JP" sz="280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  <a:cs typeface="Mangal" panose="02040503050203030202" pitchFamily="18" charset="0"/>
              </a:rPr>
              <a:t>...</a:t>
            </a:r>
            <a:endParaRPr lang="ja-JP" altLang="en-US" sz="2800" b="1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B649FCC8-5722-8E4C-815B-205351DD08E3}"/>
                  </a:ext>
                </a:extLst>
              </p:cNvPr>
              <p:cNvSpPr txBox="1"/>
              <p:nvPr/>
            </p:nvSpPr>
            <p:spPr>
              <a:xfrm>
                <a:off x="6510721" y="2226454"/>
                <a:ext cx="4044184" cy="4811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ja-JP" altLang="en-US" sz="20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ja-JP" altLang="en-US" sz="20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ja-JP" altLang="en-US" sz="20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ja-JP" altLang="en-US" sz="20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ja-JP" altLang="en-US" sz="20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endParaRPr lang="ja-JP" altLang="en-US" sz="2000" dirty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B649FCC8-5722-8E4C-815B-205351DD0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721" y="2226454"/>
                <a:ext cx="4044184" cy="481157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テキスト ボックス 77">
                <a:extLst>
                  <a:ext uri="{FF2B5EF4-FFF2-40B4-BE49-F238E27FC236}">
                    <a16:creationId xmlns:a16="http://schemas.microsoft.com/office/drawing/2014/main" id="{FC299852-9D92-7A4B-A86C-DAD13E2B747E}"/>
                  </a:ext>
                </a:extLst>
              </p:cNvPr>
              <p:cNvSpPr txBox="1"/>
              <p:nvPr/>
            </p:nvSpPr>
            <p:spPr>
              <a:xfrm>
                <a:off x="6528662" y="2923737"/>
                <a:ext cx="4044184" cy="4811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ja-JP" altLang="en-US" sz="20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ja-JP" altLang="en-US" sz="20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ja-JP" altLang="en-US" sz="20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ja-JP" altLang="en-US" sz="20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ja-JP" altLang="en-US" sz="20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endParaRPr lang="ja-JP" altLang="en-US" sz="2000" dirty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78" name="テキスト ボックス 77">
                <a:extLst>
                  <a:ext uri="{FF2B5EF4-FFF2-40B4-BE49-F238E27FC236}">
                    <a16:creationId xmlns:a16="http://schemas.microsoft.com/office/drawing/2014/main" id="{FC299852-9D92-7A4B-A86C-DAD13E2B7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662" y="2923737"/>
                <a:ext cx="4044184" cy="481157"/>
              </a:xfrm>
              <a:prstGeom prst="rect">
                <a:avLst/>
              </a:prstGeom>
              <a:blipFill>
                <a:blip r:embed="rId5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1CC50769-9C71-3449-A10D-D67DB7622BA6}"/>
                  </a:ext>
                </a:extLst>
              </p:cNvPr>
              <p:cNvSpPr txBox="1"/>
              <p:nvPr/>
            </p:nvSpPr>
            <p:spPr>
              <a:xfrm>
                <a:off x="6528662" y="3691701"/>
                <a:ext cx="4044184" cy="4811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r>
                  <a:rPr lang="ja-JP" altLang="en-US" sz="20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r>
                  <a:rPr lang="ja-JP" altLang="en-US" sz="20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r>
                  <a:rPr lang="ja-JP" altLang="en-US" sz="20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r>
                  <a:rPr lang="ja-JP" altLang="en-US" sz="20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r>
                  <a:rPr lang="ja-JP" altLang="en-US" sz="20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en-US" altLang="ja-JP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endParaRPr lang="ja-JP" altLang="en-US" sz="2000" dirty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1CC50769-9C71-3449-A10D-D67DB7622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662" y="3691701"/>
                <a:ext cx="4044184" cy="4811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9CD3F03-C1B5-8F4B-A563-B72CA6E472B6}"/>
                  </a:ext>
                </a:extLst>
              </p:cNvPr>
              <p:cNvSpPr txBox="1"/>
              <p:nvPr/>
            </p:nvSpPr>
            <p:spPr>
              <a:xfrm>
                <a:off x="1839542" y="4966410"/>
                <a:ext cx="8642109" cy="13852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altLang="ja-JP" sz="28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</a:t>
                </a:r>
                <a:r>
                  <a:rPr lang="ja-JP" altLang="en-US" sz="28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は順次更新される</a:t>
                </a:r>
                <a:endParaRPr lang="en-US" altLang="ja-JP" sz="2800" dirty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  <a:p>
                <a:r>
                  <a:rPr lang="ja-JP" altLang="en-US" sz="28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現分類モデルで正しく分類できないグラフの重みを</a:t>
                </a:r>
                <a:r>
                  <a:rPr lang="ja-JP" altLang="en-US" sz="2800" dirty="0">
                    <a:solidFill>
                      <a:srgbClr val="C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大きく</a:t>
                </a:r>
                <a:endParaRPr lang="en-US" altLang="ja-JP" sz="2800" dirty="0">
                  <a:solidFill>
                    <a:srgbClr val="C00000"/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  <a:p>
                <a:r>
                  <a:rPr lang="ja-JP" altLang="en-US" sz="28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　　　　　　　　　　　　　　　　　できるグラフの重みを</a:t>
                </a:r>
                <a:r>
                  <a:rPr lang="ja-JP" altLang="en-US" sz="2800" dirty="0">
                    <a:solidFill>
                      <a:srgbClr val="0070C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小さく</a:t>
                </a:r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9CD3F03-C1B5-8F4B-A563-B72CA6E47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542" y="4966410"/>
                <a:ext cx="8642109" cy="1385251"/>
              </a:xfrm>
              <a:prstGeom prst="rect">
                <a:avLst/>
              </a:prstGeom>
              <a:blipFill>
                <a:blip r:embed="rId7"/>
                <a:stretch>
                  <a:fillRect l="-1468" t="-5455" r="-441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276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1A0C0B-A14E-B742-A116-4B64C3F08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ea"/>
              </a:rPr>
              <a:t>Bound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CD9C1E2-7EF0-214A-95B3-756CC848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lang="ja-JP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rPr>
              <a:pPr/>
              <a:t>29</a:t>
            </a:fld>
            <a:endParaRPr lang="ja-JP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54874E4-B44A-4045-858F-731E5D8354B4}"/>
              </a:ext>
            </a:extLst>
          </p:cNvPr>
          <p:cNvGrpSpPr/>
          <p:nvPr/>
        </p:nvGrpSpPr>
        <p:grpSpPr>
          <a:xfrm>
            <a:off x="3631569" y="5144397"/>
            <a:ext cx="4809983" cy="1423186"/>
            <a:chOff x="531044" y="4521572"/>
            <a:chExt cx="4590086" cy="14921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DA9CC638-87A5-464F-984C-D6AA9CC24307}"/>
                    </a:ext>
                  </a:extLst>
                </p:cNvPr>
                <p:cNvSpPr txBox="1"/>
                <p:nvPr/>
              </p:nvSpPr>
              <p:spPr>
                <a:xfrm>
                  <a:off x="633673" y="4665588"/>
                  <a:ext cx="550270" cy="4840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sz="240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rgbClr val="C00000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DA9CC638-87A5-464F-984C-D6AA9CC24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673" y="4665588"/>
                  <a:ext cx="550270" cy="48403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94F4D0BC-9308-F14F-9B4B-9E6483607E78}"/>
                    </a:ext>
                  </a:extLst>
                </p:cNvPr>
                <p:cNvSpPr txBox="1"/>
                <p:nvPr/>
              </p:nvSpPr>
              <p:spPr>
                <a:xfrm>
                  <a:off x="2987823" y="4665588"/>
                  <a:ext cx="557063" cy="4840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sz="240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rgbClr val="C00000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94F4D0BC-9308-F14F-9B4B-9E6483607E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7823" y="4665588"/>
                  <a:ext cx="557063" cy="48403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01D2AEF8-0679-9544-88BF-B8426B1896E8}"/>
                    </a:ext>
                  </a:extLst>
                </p:cNvPr>
                <p:cNvSpPr txBox="1"/>
                <p:nvPr/>
              </p:nvSpPr>
              <p:spPr>
                <a:xfrm>
                  <a:off x="1137729" y="4665588"/>
                  <a:ext cx="557063" cy="4840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sz="240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rgbClr val="C00000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01D2AEF8-0679-9544-88BF-B8426B189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729" y="4665588"/>
                  <a:ext cx="557063" cy="484035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A1019E09-23A3-CA4B-A3E8-51A1F1B42C76}"/>
                    </a:ext>
                  </a:extLst>
                </p:cNvPr>
                <p:cNvSpPr txBox="1"/>
                <p:nvPr/>
              </p:nvSpPr>
              <p:spPr>
                <a:xfrm>
                  <a:off x="1641786" y="4665588"/>
                  <a:ext cx="557063" cy="4840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sz="240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rgbClr val="0070C0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A1019E09-23A3-CA4B-A3E8-51A1F1B42C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1786" y="4665588"/>
                  <a:ext cx="557063" cy="484035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1BB429C6-E377-8149-B121-0FCC240C0B4D}"/>
                    </a:ext>
                  </a:extLst>
                </p:cNvPr>
                <p:cNvSpPr txBox="1"/>
                <p:nvPr/>
              </p:nvSpPr>
              <p:spPr>
                <a:xfrm>
                  <a:off x="3563888" y="4665588"/>
                  <a:ext cx="557063" cy="4840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sz="240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rgbClr val="0070C0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1BB429C6-E377-8149-B121-0FCC240C0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888" y="4665588"/>
                  <a:ext cx="557063" cy="484035"/>
                </a:xfrm>
                <a:prstGeom prst="rect">
                  <a:avLst/>
                </a:prstGeom>
                <a:blipFill>
                  <a:blip r:embed="rId7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36E1A70D-F803-D943-B655-068D4B3910BD}"/>
                    </a:ext>
                  </a:extLst>
                </p:cNvPr>
                <p:cNvSpPr txBox="1"/>
                <p:nvPr/>
              </p:nvSpPr>
              <p:spPr>
                <a:xfrm>
                  <a:off x="4139952" y="4665588"/>
                  <a:ext cx="557063" cy="4840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sz="240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rgbClr val="0070C0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36E1A70D-F803-D943-B655-068D4B3910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952" y="4665588"/>
                  <a:ext cx="557063" cy="484035"/>
                </a:xfrm>
                <a:prstGeom prst="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89E63B67-8966-3044-BAC0-296625455733}"/>
                </a:ext>
              </a:extLst>
            </p:cNvPr>
            <p:cNvCxnSpPr/>
            <p:nvPr/>
          </p:nvCxnSpPr>
          <p:spPr bwMode="auto">
            <a:xfrm>
              <a:off x="2699792" y="4521572"/>
              <a:ext cx="0" cy="7920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8" name="グループ化 1108">
              <a:extLst>
                <a:ext uri="{FF2B5EF4-FFF2-40B4-BE49-F238E27FC236}">
                  <a16:creationId xmlns:a16="http://schemas.microsoft.com/office/drawing/2014/main" id="{60AA84E7-8A2C-FC46-90A2-FB592BDE4D2A}"/>
                </a:ext>
              </a:extLst>
            </p:cNvPr>
            <p:cNvGrpSpPr/>
            <p:nvPr/>
          </p:nvGrpSpPr>
          <p:grpSpPr>
            <a:xfrm>
              <a:off x="2483768" y="5457676"/>
              <a:ext cx="264216" cy="503442"/>
              <a:chOff x="2406595" y="29695361"/>
              <a:chExt cx="556829" cy="1060989"/>
            </a:xfrm>
          </p:grpSpPr>
          <p:grpSp>
            <p:nvGrpSpPr>
              <p:cNvPr id="21" name="グループ化 475">
                <a:extLst>
                  <a:ext uri="{FF2B5EF4-FFF2-40B4-BE49-F238E27FC236}">
                    <a16:creationId xmlns:a16="http://schemas.microsoft.com/office/drawing/2014/main" id="{16EAC034-0C10-734B-846C-282BF630E44D}"/>
                  </a:ext>
                </a:extLst>
              </p:cNvPr>
              <p:cNvGrpSpPr/>
              <p:nvPr/>
            </p:nvGrpSpPr>
            <p:grpSpPr>
              <a:xfrm>
                <a:off x="2513610" y="29695361"/>
                <a:ext cx="449814" cy="915806"/>
                <a:chOff x="16554718" y="16830841"/>
                <a:chExt cx="672145" cy="1373284"/>
              </a:xfrm>
            </p:grpSpPr>
            <p:cxnSp>
              <p:nvCxnSpPr>
                <p:cNvPr id="23" name="直線コネクタ 22">
                  <a:extLst>
                    <a:ext uri="{FF2B5EF4-FFF2-40B4-BE49-F238E27FC236}">
                      <a16:creationId xmlns:a16="http://schemas.microsoft.com/office/drawing/2014/main" id="{9EC79A7D-116B-3144-95D8-037ABBCB53BF}"/>
                    </a:ext>
                  </a:extLst>
                </p:cNvPr>
                <p:cNvCxnSpPr/>
                <p:nvPr/>
              </p:nvCxnSpPr>
              <p:spPr>
                <a:xfrm flipH="1">
                  <a:off x="16554718" y="17709310"/>
                  <a:ext cx="491053" cy="494815"/>
                </a:xfrm>
                <a:prstGeom prst="line">
                  <a:avLst/>
                </a:prstGeom>
                <a:ln w="381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線コネクタ 23">
                  <a:extLst>
                    <a:ext uri="{FF2B5EF4-FFF2-40B4-BE49-F238E27FC236}">
                      <a16:creationId xmlns:a16="http://schemas.microsoft.com/office/drawing/2014/main" id="{06E05BCB-12B4-5940-B6B8-85F50F76A5E4}"/>
                    </a:ext>
                  </a:extLst>
                </p:cNvPr>
                <p:cNvCxnSpPr/>
                <p:nvPr/>
              </p:nvCxnSpPr>
              <p:spPr>
                <a:xfrm>
                  <a:off x="17048645" y="17075867"/>
                  <a:ext cx="0" cy="624289"/>
                </a:xfrm>
                <a:prstGeom prst="line">
                  <a:avLst/>
                </a:prstGeom>
                <a:ln w="381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563DCD64-D957-ED48-9E4F-C7037B560E9A}"/>
                    </a:ext>
                  </a:extLst>
                </p:cNvPr>
                <p:cNvSpPr/>
                <p:nvPr/>
              </p:nvSpPr>
              <p:spPr>
                <a:xfrm>
                  <a:off x="16864679" y="16830841"/>
                  <a:ext cx="362184" cy="3672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>
                    <a:solidFill>
                      <a:prstClr val="white"/>
                    </a:solidFill>
                    <a:latin typeface="Calibri" panose="020F0502020204030204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34D4467B-E471-CA44-923F-C3858CC819D5}"/>
                    </a:ext>
                  </a:extLst>
                </p:cNvPr>
                <p:cNvSpPr/>
                <p:nvPr/>
              </p:nvSpPr>
              <p:spPr>
                <a:xfrm>
                  <a:off x="16864679" y="17525710"/>
                  <a:ext cx="362184" cy="367200"/>
                </a:xfrm>
                <a:prstGeom prst="ellipse">
                  <a:avLst/>
                </a:prstGeom>
                <a:solidFill>
                  <a:srgbClr val="FC56E8"/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>
                    <a:solidFill>
                      <a:prstClr val="white"/>
                    </a:solidFill>
                    <a:latin typeface="Calibri" panose="020F0502020204030204"/>
                    <a:ea typeface="ＭＳ Ｐゴシック" panose="020B0600070205080204" pitchFamily="34" charset="-128"/>
                  </a:endParaRPr>
                </a:p>
              </p:txBody>
            </p:sp>
          </p:grpSp>
          <p:pic>
            <p:nvPicPr>
              <p:cNvPr id="22" name="Picture 9">
                <a:extLst>
                  <a:ext uri="{FF2B5EF4-FFF2-40B4-BE49-F238E27FC236}">
                    <a16:creationId xmlns:a16="http://schemas.microsoft.com/office/drawing/2014/main" id="{2A7471AE-4E82-2043-89F2-28065EB4AF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6595" y="30481713"/>
                <a:ext cx="268288" cy="2746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E2F81F3-6D2E-7A41-B4F6-65DD594B6A74}"/>
                </a:ext>
              </a:extLst>
            </p:cNvPr>
            <p:cNvSpPr txBox="1"/>
            <p:nvPr/>
          </p:nvSpPr>
          <p:spPr>
            <a:xfrm>
              <a:off x="531044" y="5529684"/>
              <a:ext cx="2269328" cy="484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 dirty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持っている　←</a:t>
              </a:r>
              <a:endParaRPr lang="en-GB" sz="2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8E0CA0A6-C4F6-294D-8702-1C42A2454600}"/>
                </a:ext>
              </a:extLst>
            </p:cNvPr>
            <p:cNvSpPr txBox="1"/>
            <p:nvPr/>
          </p:nvSpPr>
          <p:spPr>
            <a:xfrm>
              <a:off x="2734462" y="5529684"/>
              <a:ext cx="2386668" cy="484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  →　持っていない</a:t>
              </a:r>
              <a:endParaRPr lang="en-GB" sz="2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CA78D4BA-94DD-8D4A-A53C-31A7D9F8E3AA}"/>
                  </a:ext>
                </a:extLst>
              </p:cNvPr>
              <p:cNvSpPr txBox="1"/>
              <p:nvPr/>
            </p:nvSpPr>
            <p:spPr>
              <a:xfrm>
                <a:off x="2152650" y="1451239"/>
                <a:ext cx="8021748" cy="246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>
                    <a:solidFill>
                      <a:prstClr val="black"/>
                    </a:solidFill>
                    <a:latin typeface="ＭＳ Ｐゴシック" panose="020B0600070205080204" pitchFamily="34" charset="-128"/>
                    <a:ea typeface="ＭＳ Ｐゴシック" panose="020B0600070205080204" pitchFamily="34" charset="-128"/>
                  </a:rPr>
                  <a:t>探索木の特徴：子 </a:t>
                </a:r>
                <a:r>
                  <a:rPr lang="en-US" altLang="ja-JP" sz="2400" dirty="0">
                    <a:solidFill>
                      <a:prstClr val="black"/>
                    </a:solidFill>
                    <a:latin typeface="ＭＳ Ｐゴシック" panose="020B0600070205080204" pitchFamily="34" charset="-128"/>
                    <a:ea typeface="ＭＳ Ｐゴシック" panose="020B0600070205080204" pitchFamily="34" charset="-128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ja-JP" sz="2400" dirty="0">
                    <a:solidFill>
                      <a:prstClr val="black"/>
                    </a:solidFill>
                    <a:latin typeface="ＭＳ Ｐゴシック" panose="020B0600070205080204" pitchFamily="34" charset="-128"/>
                    <a:ea typeface="ＭＳ Ｐゴシック" panose="020B0600070205080204" pitchFamily="34" charset="-128"/>
                  </a:rPr>
                  <a:t>) </a:t>
                </a:r>
                <a:r>
                  <a:rPr lang="ja-JP" altLang="en-US" sz="2400" dirty="0">
                    <a:solidFill>
                      <a:prstClr val="black"/>
                    </a:solidFill>
                    <a:latin typeface="ＭＳ Ｐゴシック" panose="020B0600070205080204" pitchFamily="34" charset="-128"/>
                    <a:ea typeface="ＭＳ Ｐゴシック" panose="020B0600070205080204" pitchFamily="34" charset="-128"/>
                  </a:rPr>
                  <a:t>は親 </a:t>
                </a:r>
                <a:r>
                  <a:rPr lang="en-US" altLang="ja-JP" sz="2400" dirty="0">
                    <a:solidFill>
                      <a:prstClr val="black"/>
                    </a:solidFill>
                    <a:latin typeface="ＭＳ Ｐゴシック" panose="020B0600070205080204" pitchFamily="34" charset="-128"/>
                    <a:ea typeface="ＭＳ Ｐゴシック" panose="020B0600070205080204" pitchFamily="34" charset="-128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ja-JP" sz="2400" dirty="0">
                    <a:solidFill>
                      <a:prstClr val="black"/>
                    </a:solidFill>
                    <a:latin typeface="ＭＳ Ｐゴシック" panose="020B0600070205080204" pitchFamily="34" charset="-128"/>
                    <a:ea typeface="ＭＳ Ｐゴシック" panose="020B0600070205080204" pitchFamily="34" charset="-128"/>
                  </a:rPr>
                  <a:t>) </a:t>
                </a:r>
                <a:r>
                  <a:rPr lang="ja-JP" altLang="en-US" sz="2400" dirty="0">
                    <a:solidFill>
                      <a:prstClr val="black"/>
                    </a:solidFill>
                    <a:latin typeface="ＭＳ Ｐゴシック" panose="020B0600070205080204" pitchFamily="34" charset="-128"/>
                    <a:ea typeface="ＭＳ Ｐゴシック" panose="020B0600070205080204" pitchFamily="34" charset="-128"/>
                  </a:rPr>
                  <a:t>の拡大グラフ</a:t>
                </a:r>
                <a:endParaRPr lang="en-US" altLang="ja-JP" sz="2400" dirty="0">
                  <a:solidFill>
                    <a:prstClr val="black"/>
                  </a:solidFill>
                  <a:latin typeface="ＭＳ Ｐゴシック" panose="020B0600070205080204" pitchFamily="34" charset="-128"/>
                  <a:ea typeface="ＭＳ Ｐゴシック" panose="020B0600070205080204" pitchFamily="34" charset="-128"/>
                </a:endParaRPr>
              </a:p>
              <a:p>
                <a:endParaRPr lang="en-US" altLang="ja-JP" sz="1000" dirty="0">
                  <a:solidFill>
                    <a:prstClr val="black"/>
                  </a:solidFill>
                  <a:latin typeface="ＭＳ Ｐゴシック" panose="020B0600070205080204" pitchFamily="34" charset="-128"/>
                  <a:ea typeface="ＭＳ Ｐゴシック" panose="020B0600070205080204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⊉ </m:t>
                      </m:r>
                      <m:sSub>
                        <m:sSubPr>
                          <m:ctrlPr>
                            <a:rPr lang="en-US" altLang="ja-JP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ja-JP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⇒ </m:t>
                      </m:r>
                      <m:sSub>
                        <m:sSubPr>
                          <m:ctrlPr>
                            <a:rPr lang="en-US" altLang="ja-JP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⊉ </m:t>
                      </m:r>
                      <m:sSup>
                        <m:sSupPr>
                          <m:ctrlPr>
                            <a:rPr lang="en-US" altLang="ja-JP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ja-JP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ja-JP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sSup>
                        <m:sSupPr>
                          <m:ctrlPr>
                            <a:rPr lang="en-US" altLang="ja-JP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ja-JP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ja-JP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⊇</m:t>
                      </m:r>
                      <m:r>
                        <a:rPr lang="en-US" altLang="ja-JP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ja-JP" sz="2400" dirty="0">
                  <a:solidFill>
                    <a:prstClr val="black"/>
                  </a:solidFill>
                  <a:latin typeface="ＭＳ Ｐゴシック" panose="020B0600070205080204" pitchFamily="34" charset="-128"/>
                  <a:ea typeface="ＭＳ Ｐゴシック" panose="020B0600070205080204" pitchFamily="34" charset="-128"/>
                </a:endParaRPr>
              </a:p>
              <a:p>
                <a:r>
                  <a:rPr lang="ja-JP" altLang="en-US" sz="2400" dirty="0">
                    <a:solidFill>
                      <a:prstClr val="black"/>
                    </a:solidFill>
                    <a:latin typeface="ＭＳ Ｐゴシック" panose="020B0600070205080204" pitchFamily="34" charset="-128"/>
                    <a:ea typeface="ＭＳ Ｐゴシック" panose="020B0600070205080204" pitchFamily="34" charset="-128"/>
                  </a:rPr>
                  <a:t>子ノードを含む入力グラフ集合は</a:t>
                </a:r>
                <a:endParaRPr lang="en-US" altLang="ja-JP" sz="2400" dirty="0">
                  <a:solidFill>
                    <a:prstClr val="black"/>
                  </a:solidFill>
                  <a:latin typeface="ＭＳ Ｐゴシック" panose="020B0600070205080204" pitchFamily="34" charset="-128"/>
                  <a:ea typeface="ＭＳ Ｐゴシック" panose="020B0600070205080204" pitchFamily="34" charset="-128"/>
                </a:endParaRPr>
              </a:p>
              <a:p>
                <a:r>
                  <a:rPr lang="ja-JP" altLang="en-US" sz="2400" dirty="0">
                    <a:solidFill>
                      <a:prstClr val="black"/>
                    </a:solidFill>
                    <a:latin typeface="ＭＳ Ｐゴシック" panose="020B0600070205080204" pitchFamily="34" charset="-128"/>
                    <a:ea typeface="ＭＳ Ｐゴシック" panose="020B0600070205080204" pitchFamily="34" charset="-128"/>
                  </a:rPr>
                  <a:t>親ノードを含む入力グラフ集合の</a:t>
                </a:r>
                <a:r>
                  <a:rPr lang="ja-JP" altLang="en-US" sz="2400" dirty="0">
                    <a:solidFill>
                      <a:srgbClr val="C00000"/>
                    </a:solidFill>
                    <a:latin typeface="ＭＳ Ｐゴシック" panose="020B0600070205080204" pitchFamily="34" charset="-128"/>
                    <a:ea typeface="ＭＳ Ｐゴシック" panose="020B0600070205080204" pitchFamily="34" charset="-128"/>
                  </a:rPr>
                  <a:t>部分集合</a:t>
                </a:r>
                <a:r>
                  <a:rPr lang="ja-JP" altLang="en-US" sz="2400" dirty="0">
                    <a:solidFill>
                      <a:prstClr val="black"/>
                    </a:solidFill>
                    <a:latin typeface="ＭＳ Ｐゴシック" panose="020B0600070205080204" pitchFamily="34" charset="-128"/>
                    <a:ea typeface="ＭＳ Ｐゴシック" panose="020B0600070205080204" pitchFamily="34" charset="-128"/>
                  </a:rPr>
                  <a:t>となる</a:t>
                </a:r>
                <a:endParaRPr lang="en-US" altLang="ja-JP" sz="2400" dirty="0">
                  <a:solidFill>
                    <a:prstClr val="black"/>
                  </a:solidFill>
                  <a:latin typeface="ＭＳ Ｐゴシック" panose="020B0600070205080204" pitchFamily="34" charset="-128"/>
                  <a:ea typeface="ＭＳ Ｐゴシック" panose="020B0600070205080204" pitchFamily="34" charset="-128"/>
                </a:endParaRPr>
              </a:p>
              <a:p>
                <a:r>
                  <a:rPr lang="ja-JP" altLang="en-US" sz="2400" dirty="0">
                    <a:solidFill>
                      <a:prstClr val="black"/>
                    </a:solidFill>
                    <a:latin typeface="ＭＳ Ｐゴシック" panose="020B0600070205080204" pitchFamily="34" charset="-128"/>
                    <a:ea typeface="ＭＳ Ｐゴシック" panose="020B0600070205080204" pitchFamily="34" charset="-128"/>
                  </a:rPr>
                  <a:t>　　　　　　　　　　　　　　↓</a:t>
                </a:r>
                <a:endParaRPr lang="en-US" altLang="ja-JP" sz="2400" dirty="0">
                  <a:solidFill>
                    <a:prstClr val="black"/>
                  </a:solidFill>
                  <a:latin typeface="ＭＳ Ｐゴシック" panose="020B0600070205080204" pitchFamily="34" charset="-128"/>
                  <a:ea typeface="ＭＳ Ｐゴシック" panose="020B0600070205080204" pitchFamily="34" charset="-128"/>
                </a:endParaRPr>
              </a:p>
              <a:p>
                <a:r>
                  <a:rPr lang="ja-JP" altLang="en-US" sz="2400" dirty="0">
                    <a:solidFill>
                      <a:prstClr val="black"/>
                    </a:solidFill>
                    <a:latin typeface="ＭＳ Ｐゴシック" panose="020B0600070205080204" pitchFamily="34" charset="-128"/>
                    <a:ea typeface="ＭＳ Ｐゴシック" panose="020B0600070205080204" pitchFamily="34" charset="-128"/>
                  </a:rPr>
                  <a:t>持っているグラフが持っていないグラフになる方向性しかない</a:t>
                </a:r>
                <a:endParaRPr lang="en-US" altLang="ja-JP" sz="2400" dirty="0">
                  <a:solidFill>
                    <a:prstClr val="black"/>
                  </a:solidFill>
                  <a:latin typeface="ＭＳ Ｐゴシック" panose="020B0600070205080204" pitchFamily="34" charset="-128"/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CA78D4BA-94DD-8D4A-A53C-31A7D9F8E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50" y="1451239"/>
                <a:ext cx="8021748" cy="2462213"/>
              </a:xfrm>
              <a:prstGeom prst="rect">
                <a:avLst/>
              </a:prstGeom>
              <a:blipFill>
                <a:blip r:embed="rId10"/>
                <a:stretch>
                  <a:fillRect l="-1266" t="-2051" r="-158" b="-46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U ターン矢印 32">
            <a:extLst>
              <a:ext uri="{FF2B5EF4-FFF2-40B4-BE49-F238E27FC236}">
                <a16:creationId xmlns:a16="http://schemas.microsoft.com/office/drawing/2014/main" id="{2AE9B235-A81B-4D42-83A9-5AD85FD78978}"/>
              </a:ext>
            </a:extLst>
          </p:cNvPr>
          <p:cNvSpPr/>
          <p:nvPr/>
        </p:nvSpPr>
        <p:spPr>
          <a:xfrm>
            <a:off x="5262314" y="4463616"/>
            <a:ext cx="1283801" cy="633556"/>
          </a:xfrm>
          <a:prstGeom prst="uturnArrow">
            <a:avLst>
              <a:gd name="adj1" fmla="val 12973"/>
              <a:gd name="adj2" fmla="val 25000"/>
              <a:gd name="adj3" fmla="val 29009"/>
              <a:gd name="adj4" fmla="val 70991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9725813-156A-4243-A1FE-C38FD5AB0E7D}"/>
              </a:ext>
            </a:extLst>
          </p:cNvPr>
          <p:cNvSpPr txBox="1"/>
          <p:nvPr/>
        </p:nvSpPr>
        <p:spPr>
          <a:xfrm>
            <a:off x="5427160" y="3949057"/>
            <a:ext cx="954107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方向性</a:t>
            </a:r>
            <a:endParaRPr lang="ja-JP" altLang="en-US" sz="20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8967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973F5F-28F4-8944-8C54-F22D1C827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altLang="ja-JP" b="1" dirty="0"/>
            </a:br>
            <a:br>
              <a:rPr lang="en-US" altLang="ja-JP" b="1" dirty="0"/>
            </a:br>
            <a:br>
              <a:rPr lang="en-US" altLang="ja-JP" b="1" dirty="0"/>
            </a:br>
            <a:r>
              <a:rPr lang="ja-JP" altLang="en-US" b="1"/>
              <a:t>卒論内容</a:t>
            </a:r>
            <a:endParaRPr kumimoji="1" lang="ja-JP" altLang="en-US" b="1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D7371BF-7010-644C-B858-6853FA5B6E7A}"/>
              </a:ext>
            </a:extLst>
          </p:cNvPr>
          <p:cNvSpPr txBox="1"/>
          <p:nvPr/>
        </p:nvSpPr>
        <p:spPr>
          <a:xfrm>
            <a:off x="5685183" y="2955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2B953AE-6DFA-7A46-8318-F76271096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AA82B-0F24-E34C-9AB6-4E4BFC988EDC}" type="slidenum">
              <a:rPr lang="ja-JP" altLang="en-US" smtClean="0"/>
              <a:pPr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53679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F98D40-3409-9242-AD9B-CA0AA360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ちょっとやったこと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88AB72D-0557-774B-8526-5263CA283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AA82B-0F24-E34C-9AB6-4E4BFC988EDC}" type="slidenum">
              <a:rPr lang="ja-JP" altLang="en-US" smtClean="0"/>
              <a:pPr/>
              <a:t>30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39327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3E73F7-2DC4-8C41-AB9C-BD80FEE34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確率的探索の別バージョン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DF2C5A-FA4E-0248-9AE2-89F8DA262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卒論</a:t>
            </a:r>
            <a:r>
              <a:rPr kumimoji="1" lang="en-US" altLang="ja-JP" dirty="0"/>
              <a:t>		</a:t>
            </a:r>
            <a:r>
              <a:rPr kumimoji="1" lang="ja-JP" altLang="en-US"/>
              <a:t>確率的に枝を</a:t>
            </a:r>
            <a:r>
              <a:rPr kumimoji="1" lang="ja-JP" altLang="en-US">
                <a:solidFill>
                  <a:srgbClr val="C00000"/>
                </a:solidFill>
              </a:rPr>
              <a:t>伸ばす</a:t>
            </a:r>
            <a:endParaRPr kumimoji="1" lang="en-US" altLang="ja-JP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ja-JP" dirty="0"/>
              <a:t>			</a:t>
            </a:r>
            <a:r>
              <a:rPr lang="ja-JP" altLang="en-US"/>
              <a:t>　↓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		</a:t>
            </a:r>
            <a:r>
              <a:rPr kumimoji="1" lang="ja-JP" altLang="en-US"/>
              <a:t>確率的に枝を</a:t>
            </a:r>
            <a:r>
              <a:rPr kumimoji="1" lang="ja-JP" altLang="en-US">
                <a:solidFill>
                  <a:srgbClr val="C00000"/>
                </a:solidFill>
              </a:rPr>
              <a:t>刈る</a:t>
            </a:r>
            <a:endParaRPr kumimoji="1" lang="en-US" altLang="ja-JP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/>
              <a:t>メリット</a:t>
            </a:r>
            <a:endParaRPr lang="en-US" altLang="ja-JP" dirty="0"/>
          </a:p>
          <a:p>
            <a:pPr lvl="1"/>
            <a:r>
              <a:rPr kumimoji="1" lang="ja-JP" altLang="en-US" sz="2800"/>
              <a:t>表現力が高い</a:t>
            </a:r>
            <a:endParaRPr kumimoji="1" lang="en-US" altLang="ja-JP" sz="2800" dirty="0"/>
          </a:p>
          <a:p>
            <a:pPr marL="0" indent="0">
              <a:buNone/>
            </a:pPr>
            <a:r>
              <a:rPr lang="ja-JP" altLang="en-US"/>
              <a:t>デメリット</a:t>
            </a:r>
            <a:endParaRPr kumimoji="1" lang="en-US" altLang="ja-JP" dirty="0"/>
          </a:p>
          <a:p>
            <a:pPr lvl="1"/>
            <a:r>
              <a:rPr kumimoji="1" lang="ja-JP" altLang="en-US" sz="2800"/>
              <a:t>コスト制御がしにくい？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FADEB66-875E-B047-B8E8-26E3F5C2D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9520-D470-5A45-9AEB-17901E6B9F6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6990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3E73F7-2DC4-8C41-AB9C-BD80FEE34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確率的探索の別バージョン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5BDF2C5A-FA4E-0248-9AE2-89F8DA262D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ja-JP" altLang="en-US"/>
                  <a:t>刈り方のバリエーション</a:t>
                </a:r>
                <a:endParaRPr lang="en-US" altLang="ja-JP" dirty="0"/>
              </a:p>
              <a:p>
                <a:r>
                  <a:rPr lang="ja-JP" altLang="en-US"/>
                  <a:t>一定確率</a:t>
                </a:r>
                <a:r>
                  <a:rPr lang="en-US" altLang="ja-JP" dirty="0"/>
                  <a:t>		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ja-JP" sz="2800" dirty="0"/>
                  <a:t>	</a:t>
                </a:r>
                <a14:m>
                  <m:oMath xmlns:m="http://schemas.openxmlformats.org/officeDocument/2006/math">
                    <m:r>
                      <a:rPr lang="en-US" altLang="ja-JP" b="0" i="0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kumimoji="1" lang="en-US" altLang="ja-JP" sz="2800" dirty="0"/>
              </a:p>
              <a:p>
                <a:endParaRPr kumimoji="1" lang="en-US" altLang="ja-JP" sz="2800" dirty="0"/>
              </a:p>
              <a:p>
                <a:r>
                  <a:rPr lang="en-US" altLang="ja-JP" dirty="0"/>
                  <a:t>Support		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𝑠𝑢𝑝𝑝𝑜𝑟𝑡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/</m:t>
                    </m:r>
                  </m:oMath>
                </a14:m>
                <a:r>
                  <a:rPr lang="en-US" altLang="ja-JP" b="0" dirty="0"/>
                  <a:t> </a:t>
                </a:r>
                <a:r>
                  <a:rPr lang="ja-JP" altLang="en-US" b="0" dirty="0"/>
                  <a:t>閾値</a:t>
                </a:r>
                <a:r>
                  <a:rPr lang="en-US" altLang="ja-JP" b="0" dirty="0"/>
                  <a:t>	</a:t>
                </a:r>
              </a:p>
              <a:p>
                <a:pPr marL="0" indent="0">
                  <a:buNone/>
                </a:pPr>
                <a:r>
                  <a:rPr lang="en-US" altLang="ja-JP" dirty="0"/>
                  <a:t>				</a:t>
                </a:r>
                <a:r>
                  <a:rPr lang="ja-JP" altLang="en-US" b="0"/>
                  <a:t>閾値＝データ数</a:t>
                </a:r>
                <a:r>
                  <a:rPr lang="en-US" altLang="ja-JP" b="0" dirty="0"/>
                  <a:t>×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ja-JP" b="0" dirty="0"/>
                  <a:t>	</a:t>
                </a:r>
                <a14:m>
                  <m:oMath xmlns:m="http://schemas.openxmlformats.org/officeDocument/2006/math">
                    <m:r>
                      <a:rPr lang="en-US" altLang="ja-JP" b="0" i="0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altLang="ja-JP" b="0" dirty="0"/>
              </a:p>
              <a:p>
                <a:pPr marL="0" indent="0">
                  <a:buNone/>
                </a:pPr>
                <a:endParaRPr lang="en-US" altLang="ja-JP" b="0" dirty="0"/>
              </a:p>
              <a:p>
                <a:r>
                  <a:rPr lang="en-US" altLang="ja-JP" b="0" dirty="0"/>
                  <a:t>Bound		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𝑏𝑜𝑢𝑛𝑑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/</m:t>
                    </m:r>
                  </m:oMath>
                </a14:m>
                <a:r>
                  <a:rPr lang="en-US" altLang="ja-JP" b="0" dirty="0"/>
                  <a:t> </a:t>
                </a:r>
                <a:r>
                  <a:rPr lang="ja-JP" altLang="en-US" b="0" dirty="0"/>
                  <a:t>閾値</a:t>
                </a:r>
                <a:r>
                  <a:rPr lang="en-US" altLang="ja-JP" b="0" dirty="0"/>
                  <a:t>		</a:t>
                </a:r>
              </a:p>
              <a:p>
                <a:pPr marL="0" indent="0">
                  <a:buNone/>
                </a:pPr>
                <a:r>
                  <a:rPr lang="en-US" altLang="ja-JP" dirty="0"/>
                  <a:t>				</a:t>
                </a:r>
                <a:r>
                  <a:rPr lang="ja-JP" altLang="en-US" b="0"/>
                  <a:t>閾値＝最良値</a:t>
                </a:r>
                <a:r>
                  <a:rPr lang="en-US" altLang="ja-JP" b="0" dirty="0"/>
                  <a:t>×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ja-JP" b="0" dirty="0"/>
                  <a:t>		</a:t>
                </a:r>
                <a14:m>
                  <m:oMath xmlns:m="http://schemas.openxmlformats.org/officeDocument/2006/math">
                    <m:r>
                      <a:rPr lang="en-US" altLang="ja-JP" b="0" i="0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ja-JP" b="0" dirty="0"/>
              </a:p>
              <a:p>
                <a:pPr marL="0" indent="0">
                  <a:buNone/>
                </a:pPr>
                <a:endParaRPr lang="en-US" altLang="ja-JP" b="0" dirty="0"/>
              </a:p>
              <a:p>
                <a:pPr marL="0" indent="0">
                  <a:buNone/>
                </a:pPr>
                <a:endParaRPr lang="en-US" altLang="ja-JP" b="0" dirty="0"/>
              </a:p>
              <a:p>
                <a:pPr marL="0" indent="0">
                  <a:buNone/>
                </a:pPr>
                <a:endParaRPr lang="en-US" altLang="ja-JP" b="0" dirty="0"/>
              </a:p>
              <a:p>
                <a:pPr marL="514350" indent="-514350">
                  <a:buFont typeface="+mj-lt"/>
                  <a:buAutoNum type="arabicPeriod"/>
                </a:pPr>
                <a:endParaRPr kumimoji="1" lang="en-US" altLang="ja-JP" sz="2800" dirty="0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5BDF2C5A-FA4E-0248-9AE2-89F8DA262D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FADEB66-875E-B047-B8E8-26E3F5C2D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9520-D470-5A45-9AEB-17901E6B9F6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6566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3E73F7-2DC4-8C41-AB9C-BD80FEE34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確率的探索の別バージョン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DF2C5A-FA4E-0248-9AE2-89F8DA262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/>
              <a:t>確率設定ガバガバ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b="0"/>
              <a:t>そもそも時間がなかった</a:t>
            </a:r>
            <a:endParaRPr lang="en-US" altLang="ja-JP" b="0" dirty="0"/>
          </a:p>
          <a:p>
            <a:pPr marL="0" indent="0">
              <a:buNone/>
            </a:pPr>
            <a:r>
              <a:rPr lang="ja-JP" altLang="en-US"/>
              <a:t>→ 中途半端に終了</a:t>
            </a:r>
            <a:endParaRPr lang="en-US" altLang="ja-JP" dirty="0"/>
          </a:p>
          <a:p>
            <a:pPr marL="0" indent="0">
              <a:buNone/>
            </a:pPr>
            <a:endParaRPr lang="en-US" altLang="ja-JP" b="0" dirty="0"/>
          </a:p>
          <a:p>
            <a:pPr marL="0" indent="0">
              <a:buNone/>
            </a:pPr>
            <a:r>
              <a:rPr lang="ja-JP" altLang="en-US"/>
              <a:t>時間があればもうちょっとちゃんと</a:t>
            </a:r>
            <a:r>
              <a:rPr lang="en-US" altLang="ja-JP" dirty="0"/>
              <a:t>...</a:t>
            </a:r>
          </a:p>
          <a:p>
            <a:pPr marL="0" indent="0">
              <a:buNone/>
            </a:pPr>
            <a:endParaRPr lang="en-US" altLang="ja-JP" b="0" dirty="0"/>
          </a:p>
          <a:p>
            <a:pPr marL="0" indent="0">
              <a:buNone/>
            </a:pPr>
            <a:endParaRPr lang="en-US" altLang="ja-JP" b="0" dirty="0"/>
          </a:p>
          <a:p>
            <a:pPr marL="0" indent="0">
              <a:buNone/>
            </a:pPr>
            <a:endParaRPr lang="en-US" altLang="ja-JP" b="0" dirty="0"/>
          </a:p>
          <a:p>
            <a:pPr marL="514350" indent="-514350">
              <a:buFont typeface="+mj-lt"/>
              <a:buAutoNum type="arabicPeriod"/>
            </a:pPr>
            <a:endParaRPr kumimoji="1" lang="en-US" altLang="ja-JP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FADEB66-875E-B047-B8E8-26E3F5C2D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9520-D470-5A45-9AEB-17901E6B9F6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544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F98D40-3409-9242-AD9B-CA0AA360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今やってること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88AB72D-0557-774B-8526-5263CA283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AA82B-0F24-E34C-9AB6-4E4BFC988EDC}" type="slidenum">
              <a:rPr lang="ja-JP" altLang="en-US" smtClean="0"/>
              <a:pPr/>
              <a:t>34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94085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5C88E3-648D-0C47-BBD2-0D69715F8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横山</a:t>
            </a:r>
            <a:r>
              <a:rPr kumimoji="1" lang="en-US" altLang="ja-JP" dirty="0"/>
              <a:t>’s </a:t>
            </a:r>
            <a:r>
              <a:rPr kumimoji="1" lang="ja-JP" altLang="en-US"/>
              <a:t>研究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AEA73E-DB71-644C-BDDF-D2C56A6BA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88757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/>
              <a:t>簡単に言うと、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	Gradient Boosting	+	gBoost</a:t>
            </a:r>
            <a:r>
              <a:rPr lang="ja-JP" altLang="en-US"/>
              <a:t>の探索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/>
              <a:t>普通にやるなら、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	gSpan</a:t>
            </a:r>
            <a:r>
              <a:rPr lang="ja-JP" altLang="en-US"/>
              <a:t> で特徴ベクトル生成　→</a:t>
            </a:r>
            <a:r>
              <a:rPr lang="en-US" altLang="ja-JP" dirty="0"/>
              <a:t>	</a:t>
            </a:r>
            <a:r>
              <a:rPr lang="ja-JP" altLang="en-US"/>
              <a:t>特徴ベクトルを利用して</a:t>
            </a:r>
            <a:r>
              <a:rPr lang="en-US" altLang="ja-JP" dirty="0"/>
              <a:t>GB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C14B234-8434-8F4F-A62E-2B6CE1D45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9520-D470-5A45-9AEB-17901E6B9F6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903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5C88E3-648D-0C47-BBD2-0D69715F8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横山</a:t>
            </a:r>
            <a:r>
              <a:rPr kumimoji="1" lang="en-US" altLang="ja-JP" dirty="0"/>
              <a:t>’s </a:t>
            </a:r>
            <a:r>
              <a:rPr kumimoji="1" lang="ja-JP" altLang="en-US"/>
              <a:t>研究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AEA73E-DB71-644C-BDDF-D2C56A6BA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88757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/>
              <a:t>メリット</a:t>
            </a:r>
            <a:endParaRPr lang="en-US" altLang="ja-JP" dirty="0"/>
          </a:p>
          <a:p>
            <a:pPr lvl="1"/>
            <a:r>
              <a:rPr lang="ja-JP" altLang="en-US" sz="2800"/>
              <a:t>陽に特徴ベクトルを作らない　</a:t>
            </a:r>
            <a:r>
              <a:rPr lang="en-US" altLang="ja-JP" sz="2800" dirty="0"/>
              <a:t> </a:t>
            </a:r>
          </a:p>
          <a:p>
            <a:pPr marL="457200" lvl="1" indent="0">
              <a:buNone/>
            </a:pPr>
            <a:r>
              <a:rPr lang="en-US" altLang="ja-JP" sz="2800" dirty="0"/>
              <a:t>  </a:t>
            </a:r>
            <a:r>
              <a:rPr lang="ja-JP" altLang="en-US" sz="2800"/>
              <a:t>→ 全部分グラフを特徴とした学習が可</a:t>
            </a:r>
            <a:endParaRPr lang="en-US" altLang="ja-JP" sz="2800" dirty="0"/>
          </a:p>
          <a:p>
            <a:pPr marL="457200" lvl="1" indent="0">
              <a:buNone/>
            </a:pPr>
            <a:r>
              <a:rPr lang="en-US" altLang="ja-JP" sz="2800" dirty="0"/>
              <a:t>  </a:t>
            </a:r>
            <a:r>
              <a:rPr lang="ja-JP" altLang="en-US" sz="2800"/>
              <a:t>→ 一般的なプロセスでは全部分グラフを</a:t>
            </a:r>
            <a:endParaRPr lang="en-US" altLang="ja-JP" sz="2800" dirty="0"/>
          </a:p>
          <a:p>
            <a:pPr marL="457200" lvl="1" indent="0">
              <a:buNone/>
            </a:pPr>
            <a:r>
              <a:rPr lang="en-US" altLang="ja-JP" sz="2800" dirty="0"/>
              <a:t>	  				</a:t>
            </a:r>
            <a:r>
              <a:rPr lang="ja-JP" altLang="en-US" sz="2800"/>
              <a:t>特徴とすることはムリ</a:t>
            </a:r>
            <a:r>
              <a:rPr lang="en-US" altLang="ja-JP" sz="2800" dirty="0"/>
              <a:t>(</a:t>
            </a:r>
            <a:r>
              <a:rPr lang="ja-JP" altLang="en-US" sz="2800"/>
              <a:t>列挙不可）</a:t>
            </a:r>
            <a:endParaRPr lang="en-US" altLang="ja-JP" sz="2800" dirty="0"/>
          </a:p>
          <a:p>
            <a:pPr lvl="1"/>
            <a:endParaRPr lang="en-US" altLang="ja-JP" sz="2800" dirty="0"/>
          </a:p>
          <a:p>
            <a:pPr lvl="1"/>
            <a:r>
              <a:rPr lang="ja-JP" altLang="en-US" sz="2800"/>
              <a:t>一般的なプロセスよりも高速、省メモリ？</a:t>
            </a:r>
            <a:endParaRPr lang="en-US" altLang="ja-JP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C14B234-8434-8F4F-A62E-2B6CE1D45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9520-D470-5A45-9AEB-17901E6B9F6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3202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F98D40-3409-9242-AD9B-CA0AA360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やりたいこと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88AB72D-0557-774B-8526-5263CA283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AA82B-0F24-E34C-9AB6-4E4BFC988EDC}" type="slidenum">
              <a:rPr lang="ja-JP" altLang="en-US" smtClean="0"/>
              <a:pPr/>
              <a:t>37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11030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C3DACA-4BF6-9243-A5FD-3E1D466A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やりたい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694470-D434-724B-ACE1-64500DBC3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卒論の内容を</a:t>
            </a:r>
            <a:r>
              <a:rPr lang="en-US" altLang="ja-JP" dirty="0"/>
              <a:t> Random Forest, </a:t>
            </a:r>
          </a:p>
          <a:p>
            <a:pPr marL="0" indent="0">
              <a:buNone/>
            </a:pPr>
            <a:r>
              <a:rPr lang="en-US" altLang="ja-JP" dirty="0"/>
              <a:t>				Extremely randomized trees </a:t>
            </a:r>
            <a:r>
              <a:rPr lang="ja-JP" altLang="en-US"/>
              <a:t>に移植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gBoost, </a:t>
            </a:r>
            <a:r>
              <a:rPr lang="ja-JP" altLang="en-US"/>
              <a:t>横山</a:t>
            </a:r>
            <a:r>
              <a:rPr lang="en-US" altLang="ja-JP" dirty="0"/>
              <a:t>’s</a:t>
            </a:r>
            <a:r>
              <a:rPr lang="ja-JP" altLang="en-US"/>
              <a:t> 研究の探索</a:t>
            </a:r>
            <a:r>
              <a:rPr lang="en-US" altLang="ja-JP" dirty="0"/>
              <a:t>(</a:t>
            </a:r>
            <a:r>
              <a:rPr lang="ja-JP" altLang="en-US"/>
              <a:t>厳密</a:t>
            </a:r>
            <a:r>
              <a:rPr lang="en-US" altLang="ja-JP" dirty="0"/>
              <a:t>)</a:t>
            </a:r>
            <a:r>
              <a:rPr lang="ja-JP" altLang="en-US"/>
              <a:t>を</a:t>
            </a:r>
            <a:r>
              <a:rPr lang="en-US" altLang="ja-JP" dirty="0"/>
              <a:t>A*(</a:t>
            </a:r>
            <a:r>
              <a:rPr lang="ja-JP" altLang="en-US"/>
              <a:t>最良優先</a:t>
            </a:r>
            <a:r>
              <a:rPr lang="en-US" altLang="ja-JP" dirty="0"/>
              <a:t>)</a:t>
            </a:r>
            <a:r>
              <a:rPr lang="ja-JP" altLang="en-US"/>
              <a:t>に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>
                <a:solidFill>
                  <a:schemeClr val="bg1">
                    <a:lumMod val="65000"/>
                  </a:schemeClr>
                </a:solidFill>
              </a:rPr>
              <a:t>卒論の探索空間を</a:t>
            </a:r>
            <a:r>
              <a:rPr lang="en-US" altLang="ja-JP" dirty="0">
                <a:solidFill>
                  <a:schemeClr val="bg1">
                    <a:lumMod val="65000"/>
                  </a:schemeClr>
                </a:solidFill>
              </a:rPr>
              <a:t>DAG</a:t>
            </a:r>
            <a:r>
              <a:rPr lang="ja-JP" altLang="en-US">
                <a:solidFill>
                  <a:schemeClr val="bg1">
                    <a:lumMod val="65000"/>
                  </a:schemeClr>
                </a:solidFill>
              </a:rPr>
              <a:t>状に、</a:t>
            </a:r>
            <a:endParaRPr lang="en-US" altLang="ja-JP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chemeClr val="bg1">
                    <a:lumMod val="65000"/>
                  </a:schemeClr>
                </a:solidFill>
              </a:rPr>
              <a:t>				</a:t>
            </a:r>
            <a:r>
              <a:rPr lang="ja-JP" altLang="en-US">
                <a:solidFill>
                  <a:schemeClr val="bg1">
                    <a:lumMod val="65000"/>
                  </a:schemeClr>
                </a:solidFill>
              </a:rPr>
              <a:t>かつキャッシュをとって実時間比較</a:t>
            </a:r>
            <a:endParaRPr lang="en-US" altLang="ja-JP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B3BC67E-1D54-E14E-8DE5-C98C12AB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9520-D470-5A45-9AEB-17901E6B9F6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3845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F98D40-3409-9242-AD9B-CA0AA360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最後に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88AB72D-0557-774B-8526-5263CA283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AA82B-0F24-E34C-9AB6-4E4BFC988EDC}" type="slidenum">
              <a:rPr lang="ja-JP" altLang="en-US" smtClean="0"/>
              <a:pPr/>
              <a:t>39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0408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209800" y="1281387"/>
            <a:ext cx="7772400" cy="238760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グラフ分類における</a:t>
            </a:r>
            <a:br>
              <a:rPr lang="en-US" altLang="ja-JP" sz="3600" dirty="0"/>
            </a:br>
            <a:r>
              <a:rPr lang="ja-JP" altLang="en-US" sz="3600" dirty="0"/>
              <a:t>部分グラフ特徴集合の確率的探索</a:t>
            </a:r>
            <a:br>
              <a:rPr lang="en-US" altLang="ja-JP" sz="3600" dirty="0"/>
            </a:br>
            <a:r>
              <a:rPr lang="en-US" altLang="ja-JP" sz="2800" dirty="0"/>
              <a:t>Probabilistic Search for Subgraph Feature Sets </a:t>
            </a:r>
            <a:br>
              <a:rPr lang="en-US" altLang="ja-JP" sz="2800" dirty="0"/>
            </a:br>
            <a:r>
              <a:rPr lang="en-US" altLang="ja-JP" sz="2800" dirty="0"/>
              <a:t>in Graph Classification</a:t>
            </a:r>
            <a:endParaRPr lang="ja-JP" altLang="en-US" sz="28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667000" y="4026106"/>
            <a:ext cx="6858000" cy="2533720"/>
          </a:xfrm>
        </p:spPr>
        <p:txBody>
          <a:bodyPr>
            <a:normAutofit/>
          </a:bodyPr>
          <a:lstStyle/>
          <a:p>
            <a:endParaRPr lang="en-US" altLang="ja-JP" dirty="0"/>
          </a:p>
          <a:p>
            <a:r>
              <a:rPr lang="ja-JP" altLang="en-US" dirty="0"/>
              <a:t>北海道大学　工学部　</a:t>
            </a:r>
            <a:endParaRPr lang="en-US" altLang="ja-JP" dirty="0"/>
          </a:p>
          <a:p>
            <a:r>
              <a:rPr lang="ja-JP" altLang="en-US" dirty="0"/>
              <a:t>大規模知識処理研究室　　</a:t>
            </a:r>
            <a:endParaRPr lang="en-US" altLang="ja-JP" dirty="0"/>
          </a:p>
          <a:p>
            <a:r>
              <a:rPr lang="ja-JP" altLang="en-US" dirty="0"/>
              <a:t>白川　稜</a:t>
            </a:r>
            <a:endParaRPr lang="en-US" altLang="ja-JP" dirty="0"/>
          </a:p>
          <a:p>
            <a:r>
              <a:rPr lang="en-US" altLang="ja-JP" dirty="0"/>
              <a:t>			</a:t>
            </a:r>
            <a:r>
              <a:rPr lang="ja-JP" altLang="en-US" dirty="0"/>
              <a:t>　　　　　　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795422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9A52029-49F8-B646-B13D-D916BD318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9287"/>
            <a:ext cx="10515600" cy="44276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4000"/>
              <a:t>グラフいじる人減った？</a:t>
            </a:r>
            <a:endParaRPr kumimoji="1" lang="en-US" altLang="ja-JP" sz="4000" dirty="0"/>
          </a:p>
          <a:p>
            <a:pPr marL="0" indent="0" algn="ctr">
              <a:buNone/>
            </a:pPr>
            <a:r>
              <a:rPr lang="ja-JP" altLang="en-US" sz="4000"/>
              <a:t>え、寂しい？</a:t>
            </a:r>
            <a:endParaRPr kumimoji="1" lang="en-US" altLang="ja-JP" sz="4000" dirty="0"/>
          </a:p>
          <a:p>
            <a:pPr marL="0" indent="0" algn="ctr">
              <a:buNone/>
            </a:pPr>
            <a:r>
              <a:rPr lang="ja-JP" altLang="en-US" sz="4000"/>
              <a:t>絶滅する説ある？</a:t>
            </a:r>
            <a:endParaRPr lang="en-US" altLang="ja-JP" sz="4000" dirty="0"/>
          </a:p>
          <a:p>
            <a:pPr marL="0" indent="0" algn="ctr">
              <a:buNone/>
            </a:pPr>
            <a:endParaRPr kumimoji="1" lang="en-US" altLang="ja-JP" sz="4000" dirty="0"/>
          </a:p>
          <a:p>
            <a:pPr marL="0" indent="0" algn="ctr">
              <a:buNone/>
            </a:pPr>
            <a:r>
              <a:rPr lang="ja-JP" altLang="en-US" sz="4000"/>
              <a:t>と言うことで、やりたい人はぜひ</a:t>
            </a:r>
            <a:r>
              <a:rPr kumimoji="1" lang="ja-JP" altLang="en-US" sz="4000"/>
              <a:t>ご一緒に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83E01F-391D-2D4F-B428-301C0EAA5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9520-D470-5A45-9AEB-17901E6B9F6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5872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概要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52650" y="1690689"/>
            <a:ext cx="8223250" cy="4486274"/>
          </a:xfrm>
        </p:spPr>
        <p:txBody>
          <a:bodyPr>
            <a:normAutofit/>
          </a:bodyPr>
          <a:lstStyle/>
          <a:p>
            <a:pPr marL="800100" lvl="1" indent="-3429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3600" u="sng" dirty="0"/>
              <a:t>扱う問題</a:t>
            </a:r>
            <a:endParaRPr lang="en-US" altLang="ja-JP" sz="3600" u="sng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/>
              <a:t>	</a:t>
            </a:r>
            <a:r>
              <a:rPr lang="ja-JP" altLang="en-US" sz="2800" dirty="0"/>
              <a:t>グラフ分類問題</a:t>
            </a:r>
            <a:endParaRPr lang="en-US" altLang="ja-JP" sz="28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4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3600" u="sng" dirty="0"/>
              <a:t>内容・目的</a:t>
            </a:r>
            <a:endParaRPr lang="en-US" altLang="ja-JP" sz="3600" u="sng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</a:pPr>
            <a:r>
              <a:rPr lang="en-US" altLang="ja-JP" sz="2400" dirty="0"/>
              <a:t>	</a:t>
            </a:r>
            <a:r>
              <a:rPr lang="ja-JP" altLang="en-US" sz="2800" dirty="0"/>
              <a:t>既存研究である</a:t>
            </a:r>
            <a:r>
              <a:rPr lang="en-US" altLang="ja-JP" sz="2800" dirty="0"/>
              <a:t> gBoost[H. Saigo+ 2009]</a:t>
            </a:r>
            <a:r>
              <a:rPr lang="ja-JP" altLang="en-US" sz="2800" dirty="0"/>
              <a:t> </a:t>
            </a:r>
            <a:endParaRPr lang="en-US" altLang="ja-JP" sz="28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/>
              <a:t>	</a:t>
            </a:r>
            <a:r>
              <a:rPr lang="ja-JP" altLang="en-US" sz="2800" dirty="0"/>
              <a:t>の</a:t>
            </a:r>
            <a:r>
              <a:rPr lang="ja-JP" altLang="en-US" sz="2800" dirty="0">
                <a:solidFill>
                  <a:srgbClr val="C00000"/>
                </a:solidFill>
              </a:rPr>
              <a:t>特徴探索</a:t>
            </a:r>
            <a:r>
              <a:rPr lang="ja-JP" altLang="en-US" sz="2800" dirty="0"/>
              <a:t>に</a:t>
            </a:r>
            <a:r>
              <a:rPr lang="ja-JP" altLang="en-US" sz="2800" dirty="0">
                <a:solidFill>
                  <a:srgbClr val="C00000"/>
                </a:solidFill>
              </a:rPr>
              <a:t>確率的アルゴリズム</a:t>
            </a:r>
            <a:r>
              <a:rPr lang="ja-JP" altLang="en-US" sz="2800" dirty="0"/>
              <a:t>を取り入れることにより探索コストの削減を図る</a:t>
            </a:r>
            <a:endParaRPr lang="en-US" altLang="ja-JP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rPr>
              <a:pPr/>
              <a:t>5</a:t>
            </a:fld>
            <a:endParaRPr lang="ja-JP" alt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2619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C00000"/>
                </a:solidFill>
              </a:rPr>
              <a:t>グラフ</a:t>
            </a:r>
            <a:r>
              <a:rPr kumimoji="1" lang="ja-JP" altLang="en-US" dirty="0"/>
              <a:t>は広く用いられる重要なデータ構造</a:t>
            </a:r>
            <a:endParaRPr kumimoji="1" lang="en-US" altLang="ja-JP" dirty="0"/>
          </a:p>
          <a:p>
            <a:pPr marL="342900" indent="-342900">
              <a:buFont typeface="Arial" charset="0"/>
              <a:buChar char="•"/>
            </a:pPr>
            <a:r>
              <a:rPr lang="ja-JP" altLang="en-US" dirty="0"/>
              <a:t>低分子化合物の構造式</a:t>
            </a:r>
            <a:endParaRPr lang="en-US" altLang="ja-JP" dirty="0"/>
          </a:p>
          <a:p>
            <a:pPr marL="342900" indent="-342900">
              <a:buFont typeface="Arial" charset="0"/>
              <a:buChar char="•"/>
            </a:pPr>
            <a:r>
              <a:rPr lang="en-US" altLang="ja-JP" dirty="0"/>
              <a:t>RNA</a:t>
            </a:r>
            <a:r>
              <a:rPr lang="ja-JP" altLang="en-US" dirty="0"/>
              <a:t>二次構造</a:t>
            </a:r>
            <a:endParaRPr lang="en-US" altLang="ja-JP" dirty="0"/>
          </a:p>
          <a:p>
            <a:pPr marL="342900" indent="-342900">
              <a:buFont typeface="Arial" charset="0"/>
              <a:buChar char="•"/>
            </a:pPr>
            <a:r>
              <a:rPr kumimoji="1" lang="ja-JP" altLang="en-US" dirty="0"/>
              <a:t>自然言語処理における構文木</a:t>
            </a:r>
            <a:endParaRPr kumimoji="1" lang="en-US" altLang="ja-JP" dirty="0"/>
          </a:p>
          <a:p>
            <a:pPr marL="342900" indent="-342900">
              <a:buFont typeface="Arial" charset="0"/>
              <a:buChar char="•"/>
            </a:pPr>
            <a:endParaRPr lang="en-US" altLang="ja-JP" dirty="0"/>
          </a:p>
          <a:p>
            <a:r>
              <a:rPr kumimoji="1" lang="ja-JP" altLang="en-US" dirty="0">
                <a:solidFill>
                  <a:srgbClr val="C00000"/>
                </a:solidFill>
              </a:rPr>
              <a:t>グラフデータからの教師付き学習</a:t>
            </a:r>
            <a:endParaRPr kumimoji="1" lang="en-US" altLang="ja-JP" dirty="0"/>
          </a:p>
          <a:p>
            <a:pPr marL="342900" indent="-342900">
              <a:buFont typeface="Arial" charset="0"/>
              <a:buChar char="•"/>
            </a:pPr>
            <a:r>
              <a:rPr lang="ja-JP" altLang="en-US" dirty="0"/>
              <a:t>生命科学や物質化学の分野</a:t>
            </a:r>
            <a:endParaRPr lang="en-US" altLang="ja-JP" dirty="0"/>
          </a:p>
          <a:p>
            <a:pPr marL="342900" indent="-342900">
              <a:buFont typeface="Arial" charset="0"/>
              <a:buChar char="•"/>
            </a:pPr>
            <a:r>
              <a:rPr lang="ja-JP" altLang="en-US" dirty="0"/>
              <a:t>創薬の分野</a:t>
            </a:r>
            <a:endParaRPr lang="en-US" altLang="ja-JP" dirty="0"/>
          </a:p>
          <a:p>
            <a:pPr marL="342900" indent="-342900">
              <a:buFont typeface="Arial" charset="0"/>
              <a:buChar char="•"/>
            </a:pP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rPr>
              <a:pPr/>
              <a:t>6</a:t>
            </a:fld>
            <a:endParaRPr lang="ja-JP" altLang="en-US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7F6A26D-3859-5B48-B74C-FA06C2F36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870" y="2515430"/>
            <a:ext cx="4060130" cy="203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3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グラフ分類問題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rPr>
              <a:pPr/>
              <a:t>7</a:t>
            </a:fld>
            <a:endParaRPr lang="ja-JP" altLang="en-US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2157586"/>
            <a:ext cx="5838130" cy="2071594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152650" y="1511301"/>
            <a:ext cx="1516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・教師データ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147278" y="4463971"/>
            <a:ext cx="1516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・入力データ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5187951" y="5249288"/>
                <a:ext cx="41385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→      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solidFill>
                          <a:prstClr val="black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ja-JP" altLang="en-US" sz="2800" dirty="0">
                    <a:solidFill>
                      <a:srgbClr val="C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     </a:t>
                </a:r>
                <a:r>
                  <a:rPr lang="ja-JP" altLang="en-US" sz="28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→     </a:t>
                </a:r>
                <a:r>
                  <a:rPr lang="en-US" altLang="ja-JP" sz="2800" dirty="0">
                    <a:solidFill>
                      <a:srgbClr val="C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 +1 </a:t>
                </a:r>
                <a:r>
                  <a:rPr lang="ja-JP" altLang="en-US" sz="2800" dirty="0">
                    <a:solidFill>
                      <a:srgbClr val="C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 </a:t>
                </a:r>
                <a:r>
                  <a:rPr lang="en-US" altLang="ja-JP" sz="28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or</a:t>
                </a:r>
                <a:r>
                  <a:rPr lang="ja-JP" altLang="en-US" sz="28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 </a:t>
                </a:r>
                <a:r>
                  <a:rPr lang="en-US" altLang="ja-JP" sz="280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</a:t>
                </a:r>
                <a:r>
                  <a:rPr lang="en-US" altLang="ja-JP" sz="2800" dirty="0">
                    <a:solidFill>
                      <a:srgbClr val="0070C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-1</a:t>
                </a:r>
                <a:endParaRPr lang="ja-JP" altLang="en-US" sz="2800" dirty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951" y="5249288"/>
                <a:ext cx="4138569" cy="523220"/>
              </a:xfrm>
              <a:prstGeom prst="rect">
                <a:avLst/>
              </a:prstGeom>
              <a:blipFill>
                <a:blip r:embed="rId3"/>
                <a:stretch>
                  <a:fillRect l="-3067" t="-9302" r="-2147" b="-279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150" y="5173088"/>
            <a:ext cx="1612900" cy="806450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5740400" y="481302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予測器</a:t>
            </a:r>
            <a:endParaRPr lang="ja-JP" altLang="en-US" sz="24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0713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グラフ分類問題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52650" y="1690689"/>
            <a:ext cx="7886700" cy="488492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特徴量として、</a:t>
            </a:r>
            <a:r>
              <a:rPr kumimoji="1" lang="ja-JP" altLang="en-US" dirty="0">
                <a:solidFill>
                  <a:srgbClr val="C00000"/>
                </a:solidFill>
              </a:rPr>
              <a:t>部分グラフの有無</a:t>
            </a:r>
            <a:r>
              <a:rPr kumimoji="1" lang="ja-JP" altLang="en-US" dirty="0"/>
              <a:t>が用いられることが多い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u="sng" dirty="0"/>
              <a:t>困難な点</a:t>
            </a:r>
            <a:endParaRPr kumimoji="1" lang="en-US" altLang="ja-JP" u="sng" dirty="0"/>
          </a:p>
          <a:p>
            <a:pPr marL="342900" indent="-342900">
              <a:buFont typeface="Arial" charset="0"/>
              <a:buChar char="•"/>
            </a:pPr>
            <a:r>
              <a:rPr lang="ja-JP" altLang="en-US" dirty="0"/>
              <a:t>グラフサイズに対して部分グラフの総数は指数増加</a:t>
            </a:r>
            <a:endParaRPr lang="en-US" altLang="ja-JP" dirty="0"/>
          </a:p>
          <a:p>
            <a:r>
              <a:rPr lang="en-US" altLang="ja-JP" dirty="0"/>
              <a:t>     ex)</a:t>
            </a:r>
            <a:r>
              <a:rPr lang="ja-JP" altLang="en-US" dirty="0"/>
              <a:t> ノード数２５、エッジ数２８の分子に対して</a:t>
            </a:r>
            <a:endParaRPr lang="en-US" altLang="ja-JP" dirty="0"/>
          </a:p>
          <a:p>
            <a:r>
              <a:rPr lang="en-US" altLang="ja-JP" dirty="0"/>
              <a:t>	</a:t>
            </a:r>
            <a:r>
              <a:rPr lang="ja-JP" altLang="en-US" dirty="0"/>
              <a:t>部分グラフの総数は１００万以上</a:t>
            </a:r>
            <a:endParaRPr lang="en-US" altLang="ja-JP" dirty="0"/>
          </a:p>
          <a:p>
            <a:r>
              <a:rPr kumimoji="1" lang="ja-JP" altLang="en-US" dirty="0"/>
              <a:t>　　</a:t>
            </a:r>
            <a:endParaRPr kumimoji="1" lang="en-US" altLang="ja-JP" dirty="0"/>
          </a:p>
          <a:p>
            <a:r>
              <a:rPr lang="ja-JP" altLang="en-US" u="sng" dirty="0"/>
              <a:t>既存研究</a:t>
            </a:r>
            <a:endParaRPr kumimoji="1" lang="en-US" altLang="ja-JP" u="sng" dirty="0"/>
          </a:p>
          <a:p>
            <a:r>
              <a:rPr lang="ja-JP" altLang="en-US" dirty="0">
                <a:solidFill>
                  <a:srgbClr val="C00000"/>
                </a:solidFill>
                <a:latin typeface="+mn-ea"/>
              </a:rPr>
              <a:t>★</a:t>
            </a:r>
            <a:r>
              <a:rPr lang="ja-JP" altLang="en-US" dirty="0">
                <a:latin typeface="+mn-ea"/>
              </a:rPr>
              <a:t>  </a:t>
            </a:r>
            <a:r>
              <a:rPr lang="en-US" altLang="ja-JP" dirty="0">
                <a:latin typeface="+mn-ea"/>
              </a:rPr>
              <a:t>gBoost[H. Saigo+ 2009]</a:t>
            </a:r>
          </a:p>
          <a:p>
            <a:r>
              <a:rPr lang="ja-JP" altLang="en-US" dirty="0">
                <a:latin typeface="+mn-ea"/>
              </a:rPr>
              <a:t>・　 グラフカーネル法</a:t>
            </a:r>
            <a:r>
              <a:rPr lang="en-US" altLang="ja-JP" dirty="0">
                <a:latin typeface="+mn-ea"/>
              </a:rPr>
              <a:t>[N. </a:t>
            </a:r>
            <a:r>
              <a:rPr lang="en-US" altLang="ja-JP" dirty="0" err="1">
                <a:latin typeface="+mn-ea"/>
              </a:rPr>
              <a:t>Shervashidze</a:t>
            </a:r>
            <a:r>
              <a:rPr lang="en-US" altLang="ja-JP" dirty="0">
                <a:latin typeface="+mn-ea"/>
              </a:rPr>
              <a:t>+ 2011]	</a:t>
            </a:r>
            <a:r>
              <a:rPr lang="ja-JP" altLang="en-US" dirty="0">
                <a:latin typeface="+mn-ea"/>
              </a:rPr>
              <a:t>他</a:t>
            </a:r>
            <a:endParaRPr lang="en-US" altLang="ja-JP" dirty="0">
              <a:latin typeface="+mn-ea"/>
            </a:endParaRPr>
          </a:p>
          <a:p>
            <a:endParaRPr kumimoji="1" lang="ja-JP" altLang="en-US" dirty="0"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rPr>
              <a:pPr/>
              <a:t>8</a:t>
            </a:fld>
            <a:endParaRPr lang="ja-JP" altLang="en-US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6007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ea"/>
              </a:rPr>
              <a:t>gBoost</a:t>
            </a:r>
            <a:endParaRPr kumimoji="1" lang="ja-JP" altLang="en-US" dirty="0"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690689"/>
                <a:ext cx="7886700" cy="4821322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dirty="0"/>
                  <a:t>全部分グラフの中から</a:t>
                </a:r>
                <a:r>
                  <a:rPr lang="ja-JP" altLang="en-US" dirty="0">
                    <a:solidFill>
                      <a:srgbClr val="C00000"/>
                    </a:solidFill>
                  </a:rPr>
                  <a:t>分類に重要な特徴一つを探索</a:t>
                </a:r>
                <a:r>
                  <a:rPr lang="ja-JP" altLang="en-US" dirty="0"/>
                  <a:t>し</a:t>
                </a:r>
                <a:endParaRPr lang="en-US" altLang="ja-JP" dirty="0"/>
              </a:p>
              <a:p>
                <a:r>
                  <a:rPr kumimoji="1" lang="ja-JP" altLang="en-US" dirty="0"/>
                  <a:t>その特徴を用いて弱学習器１つを構築</a:t>
                </a:r>
                <a:r>
                  <a:rPr lang="ja-JP" altLang="en-US" dirty="0"/>
                  <a:t>　→   </a:t>
                </a:r>
                <a:r>
                  <a:rPr kumimoji="1" lang="en-US" altLang="ja-JP" dirty="0"/>
                  <a:t>Boosting</a:t>
                </a:r>
              </a:p>
              <a:p>
                <a:endParaRPr lang="en-US" altLang="ja-JP" sz="400" dirty="0"/>
              </a:p>
              <a:p>
                <a:endParaRPr kumimoji="1" lang="en-US" altLang="ja-JP" b="0" dirty="0"/>
              </a:p>
              <a:p>
                <a:endParaRPr lang="en-US" altLang="ja-JP" dirty="0"/>
              </a:p>
              <a:p>
                <a:r>
                  <a:rPr kumimoji="1" lang="en-US" altLang="ja-JP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            </m:t>
                    </m:r>
                  </m:oMath>
                </a14:m>
                <a:endParaRPr kumimoji="1" lang="en-US" altLang="ja-JP" dirty="0">
                  <a:latin typeface="+mn-ea"/>
                </a:endParaRPr>
              </a:p>
              <a:p>
                <a:r>
                  <a:rPr lang="en-US" altLang="ja-JP" dirty="0">
                    <a:latin typeface="+mn-ea"/>
                  </a:rPr>
                  <a:t> </a:t>
                </a:r>
              </a:p>
              <a:p>
                <a:r>
                  <a:rPr lang="en-US" altLang="ja-JP" b="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ja-JP" dirty="0">
                  <a:latin typeface="+mn-ea"/>
                </a:endParaRPr>
              </a:p>
              <a:p>
                <a:r>
                  <a:rPr lang="en-US" altLang="ja-JP" dirty="0">
                    <a:latin typeface="+mn-ea"/>
                  </a:rPr>
                  <a:t> </a:t>
                </a:r>
              </a:p>
              <a:p>
                <a:r>
                  <a:rPr lang="en-US" altLang="ja-JP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          +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ja-JP" altLang="en-US" b="0" i="1" smtClean="0">
                        <a:latin typeface="Cambria Math" panose="02040503050406030204" pitchFamily="18" charset="0"/>
                      </a:rPr>
                      <m:t>            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ja-JP" dirty="0">
                  <a:latin typeface="+mn-ea"/>
                </a:endParaRPr>
              </a:p>
              <a:p>
                <a:endParaRPr kumimoji="1" lang="ja-JP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690689"/>
                <a:ext cx="7886700" cy="4821322"/>
              </a:xfrm>
              <a:blipFill>
                <a:blip r:embed="rId2"/>
                <a:stretch>
                  <a:fillRect l="-1286" t="-21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rPr>
              <a:pPr/>
              <a:t>9</a:t>
            </a:fld>
            <a:endParaRPr lang="ja-JP" altLang="en-US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grpSp>
        <p:nvGrpSpPr>
          <p:cNvPr id="33" name="図形グループ 32"/>
          <p:cNvGrpSpPr/>
          <p:nvPr/>
        </p:nvGrpSpPr>
        <p:grpSpPr>
          <a:xfrm>
            <a:off x="5273984" y="4542107"/>
            <a:ext cx="662991" cy="550002"/>
            <a:chOff x="1252306" y="4602232"/>
            <a:chExt cx="1444420" cy="1122436"/>
          </a:xfrm>
        </p:grpSpPr>
        <p:sp>
          <p:nvSpPr>
            <p:cNvPr id="34" name="円/楕円 33"/>
            <p:cNvSpPr/>
            <p:nvPr/>
          </p:nvSpPr>
          <p:spPr>
            <a:xfrm>
              <a:off x="1811436" y="4602232"/>
              <a:ext cx="326160" cy="3505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sp>
          <p:nvSpPr>
            <p:cNvPr id="35" name="円/楕円 34"/>
            <p:cNvSpPr/>
            <p:nvPr/>
          </p:nvSpPr>
          <p:spPr>
            <a:xfrm>
              <a:off x="1252306" y="5374128"/>
              <a:ext cx="326160" cy="3505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sp>
          <p:nvSpPr>
            <p:cNvPr id="36" name="円/楕円 35"/>
            <p:cNvSpPr/>
            <p:nvPr/>
          </p:nvSpPr>
          <p:spPr>
            <a:xfrm>
              <a:off x="2370566" y="5374128"/>
              <a:ext cx="326160" cy="350540"/>
            </a:xfrm>
            <a:prstGeom prst="ellipse">
              <a:avLst/>
            </a:prstGeom>
            <a:solidFill>
              <a:srgbClr val="77F3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cxnSp>
          <p:nvCxnSpPr>
            <p:cNvPr id="37" name="直線コネクタ 36"/>
            <p:cNvCxnSpPr/>
            <p:nvPr/>
          </p:nvCxnSpPr>
          <p:spPr>
            <a:xfrm flipH="1">
              <a:off x="1530701" y="4901436"/>
              <a:ext cx="328500" cy="524029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/>
            <p:cNvCxnSpPr/>
            <p:nvPr/>
          </p:nvCxnSpPr>
          <p:spPr>
            <a:xfrm>
              <a:off x="2119396" y="4900322"/>
              <a:ext cx="328501" cy="524029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 flipH="1">
              <a:off x="1578466" y="5549398"/>
              <a:ext cx="792101" cy="0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図形グループ 54"/>
          <p:cNvGrpSpPr/>
          <p:nvPr/>
        </p:nvGrpSpPr>
        <p:grpSpPr>
          <a:xfrm>
            <a:off x="3680316" y="3839592"/>
            <a:ext cx="442311" cy="172994"/>
            <a:chOff x="3719559" y="3175470"/>
            <a:chExt cx="808801" cy="304900"/>
          </a:xfrm>
        </p:grpSpPr>
        <p:sp>
          <p:nvSpPr>
            <p:cNvPr id="56" name="円/楕円 55"/>
            <p:cNvSpPr/>
            <p:nvPr/>
          </p:nvSpPr>
          <p:spPr>
            <a:xfrm>
              <a:off x="3719559" y="3175470"/>
              <a:ext cx="297979" cy="304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sp>
          <p:nvSpPr>
            <p:cNvPr id="57" name="円/楕円 56"/>
            <p:cNvSpPr/>
            <p:nvPr/>
          </p:nvSpPr>
          <p:spPr>
            <a:xfrm>
              <a:off x="4230381" y="3175470"/>
              <a:ext cx="297979" cy="3049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cxnSp>
          <p:nvCxnSpPr>
            <p:cNvPr id="58" name="直線コネクタ 57"/>
            <p:cNvCxnSpPr/>
            <p:nvPr/>
          </p:nvCxnSpPr>
          <p:spPr>
            <a:xfrm flipH="1">
              <a:off x="4017538" y="3327920"/>
              <a:ext cx="212842" cy="0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テキスト ボックス 58"/>
          <p:cNvSpPr txBox="1"/>
          <p:nvPr/>
        </p:nvSpPr>
        <p:spPr>
          <a:xfrm>
            <a:off x="3519367" y="6197252"/>
            <a:ext cx="677108" cy="5620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mr-IN" altLang="ja-JP" sz="320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  <a:cs typeface="Mangal" panose="02040503050203030202" pitchFamily="18" charset="0"/>
              </a:rPr>
              <a:t>...</a:t>
            </a:r>
            <a:endParaRPr lang="ja-JP" altLang="en-US" sz="3200" b="1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grpSp>
        <p:nvGrpSpPr>
          <p:cNvPr id="61" name="図形グループ 60"/>
          <p:cNvGrpSpPr/>
          <p:nvPr/>
        </p:nvGrpSpPr>
        <p:grpSpPr>
          <a:xfrm>
            <a:off x="3797531" y="4762471"/>
            <a:ext cx="442311" cy="172994"/>
            <a:chOff x="3719559" y="3175470"/>
            <a:chExt cx="808801" cy="304900"/>
          </a:xfrm>
        </p:grpSpPr>
        <p:sp>
          <p:nvSpPr>
            <p:cNvPr id="62" name="円/楕円 61"/>
            <p:cNvSpPr/>
            <p:nvPr/>
          </p:nvSpPr>
          <p:spPr>
            <a:xfrm>
              <a:off x="3719559" y="3175470"/>
              <a:ext cx="297979" cy="304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sp>
          <p:nvSpPr>
            <p:cNvPr id="63" name="円/楕円 62"/>
            <p:cNvSpPr/>
            <p:nvPr/>
          </p:nvSpPr>
          <p:spPr>
            <a:xfrm>
              <a:off x="4230381" y="3175470"/>
              <a:ext cx="297979" cy="3049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cxnSp>
          <p:nvCxnSpPr>
            <p:cNvPr id="64" name="直線コネクタ 63"/>
            <p:cNvCxnSpPr/>
            <p:nvPr/>
          </p:nvCxnSpPr>
          <p:spPr>
            <a:xfrm flipH="1">
              <a:off x="4017538" y="3327920"/>
              <a:ext cx="212842" cy="0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図形グループ 65"/>
          <p:cNvGrpSpPr/>
          <p:nvPr/>
        </p:nvGrpSpPr>
        <p:grpSpPr>
          <a:xfrm>
            <a:off x="5440268" y="5473451"/>
            <a:ext cx="662991" cy="550002"/>
            <a:chOff x="1252306" y="4602232"/>
            <a:chExt cx="1444420" cy="1122436"/>
          </a:xfrm>
        </p:grpSpPr>
        <p:sp>
          <p:nvSpPr>
            <p:cNvPr id="67" name="円/楕円 66"/>
            <p:cNvSpPr/>
            <p:nvPr/>
          </p:nvSpPr>
          <p:spPr>
            <a:xfrm>
              <a:off x="1811436" y="4602232"/>
              <a:ext cx="326160" cy="3505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1252306" y="5374128"/>
              <a:ext cx="326160" cy="3505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2370566" y="5374128"/>
              <a:ext cx="326160" cy="350540"/>
            </a:xfrm>
            <a:prstGeom prst="ellipse">
              <a:avLst/>
            </a:prstGeom>
            <a:solidFill>
              <a:srgbClr val="77F3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cxnSp>
          <p:nvCxnSpPr>
            <p:cNvPr id="70" name="直線コネクタ 69"/>
            <p:cNvCxnSpPr/>
            <p:nvPr/>
          </p:nvCxnSpPr>
          <p:spPr>
            <a:xfrm flipH="1">
              <a:off x="1530701" y="4901436"/>
              <a:ext cx="328500" cy="524029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/>
            <p:cNvCxnSpPr/>
            <p:nvPr/>
          </p:nvCxnSpPr>
          <p:spPr>
            <a:xfrm>
              <a:off x="2119396" y="4900322"/>
              <a:ext cx="328501" cy="524029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/>
            <p:cNvCxnSpPr/>
            <p:nvPr/>
          </p:nvCxnSpPr>
          <p:spPr>
            <a:xfrm flipH="1">
              <a:off x="1578466" y="5549398"/>
              <a:ext cx="792101" cy="0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図形グループ 72"/>
          <p:cNvGrpSpPr/>
          <p:nvPr/>
        </p:nvGrpSpPr>
        <p:grpSpPr>
          <a:xfrm>
            <a:off x="3870622" y="5717616"/>
            <a:ext cx="442311" cy="172994"/>
            <a:chOff x="3719559" y="3175470"/>
            <a:chExt cx="808801" cy="304900"/>
          </a:xfrm>
        </p:grpSpPr>
        <p:sp>
          <p:nvSpPr>
            <p:cNvPr id="74" name="円/楕円 73"/>
            <p:cNvSpPr/>
            <p:nvPr/>
          </p:nvSpPr>
          <p:spPr>
            <a:xfrm>
              <a:off x="3719559" y="3175470"/>
              <a:ext cx="297979" cy="304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sp>
          <p:nvSpPr>
            <p:cNvPr id="75" name="円/楕円 74"/>
            <p:cNvSpPr/>
            <p:nvPr/>
          </p:nvSpPr>
          <p:spPr>
            <a:xfrm>
              <a:off x="4230381" y="3175470"/>
              <a:ext cx="297979" cy="3049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cxnSp>
          <p:nvCxnSpPr>
            <p:cNvPr id="76" name="直線コネクタ 75"/>
            <p:cNvCxnSpPr/>
            <p:nvPr/>
          </p:nvCxnSpPr>
          <p:spPr>
            <a:xfrm flipH="1">
              <a:off x="4017538" y="3327920"/>
              <a:ext cx="212842" cy="0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2" name="直線矢印コネクタ 81"/>
          <p:cNvCxnSpPr/>
          <p:nvPr/>
        </p:nvCxnSpPr>
        <p:spPr>
          <a:xfrm flipH="1">
            <a:off x="6526306" y="3952983"/>
            <a:ext cx="908168" cy="0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D1E44786-0182-5446-B7E0-D2CB11F6088B}"/>
              </a:ext>
            </a:extLst>
          </p:cNvPr>
          <p:cNvGrpSpPr/>
          <p:nvPr/>
        </p:nvGrpSpPr>
        <p:grpSpPr>
          <a:xfrm>
            <a:off x="7434475" y="5703301"/>
            <a:ext cx="1018775" cy="172994"/>
            <a:chOff x="4579258" y="599435"/>
            <a:chExt cx="1018775" cy="172994"/>
          </a:xfrm>
        </p:grpSpPr>
        <p:grpSp>
          <p:nvGrpSpPr>
            <p:cNvPr id="40" name="図形グループ 54">
              <a:extLst>
                <a:ext uri="{FF2B5EF4-FFF2-40B4-BE49-F238E27FC236}">
                  <a16:creationId xmlns:a16="http://schemas.microsoft.com/office/drawing/2014/main" id="{19D1897A-BF3C-6A4A-94ED-6B151B39BCF0}"/>
                </a:ext>
              </a:extLst>
            </p:cNvPr>
            <p:cNvGrpSpPr/>
            <p:nvPr/>
          </p:nvGrpSpPr>
          <p:grpSpPr>
            <a:xfrm>
              <a:off x="4579258" y="599435"/>
              <a:ext cx="442311" cy="172994"/>
              <a:chOff x="3719559" y="3175470"/>
              <a:chExt cx="808801" cy="304900"/>
            </a:xfrm>
          </p:grpSpPr>
          <p:sp>
            <p:nvSpPr>
              <p:cNvPr id="41" name="円/楕円 40">
                <a:extLst>
                  <a:ext uri="{FF2B5EF4-FFF2-40B4-BE49-F238E27FC236}">
                    <a16:creationId xmlns:a16="http://schemas.microsoft.com/office/drawing/2014/main" id="{AD4E6937-6CDC-1340-B9DB-335FD9EF1278}"/>
                  </a:ext>
                </a:extLst>
              </p:cNvPr>
              <p:cNvSpPr/>
              <p:nvPr/>
            </p:nvSpPr>
            <p:spPr>
              <a:xfrm>
                <a:off x="3719559" y="3175470"/>
                <a:ext cx="297979" cy="304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50D9E4BA-2CAE-9A49-9356-7F47B99466EE}"/>
                  </a:ext>
                </a:extLst>
              </p:cNvPr>
              <p:cNvSpPr/>
              <p:nvPr/>
            </p:nvSpPr>
            <p:spPr>
              <a:xfrm>
                <a:off x="4230381" y="3175470"/>
                <a:ext cx="297979" cy="3049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8691CDA4-C44D-B74E-BF9E-0E97114F5D2B}"/>
                  </a:ext>
                </a:extLst>
              </p:cNvPr>
              <p:cNvCxnSpPr/>
              <p:nvPr/>
            </p:nvCxnSpPr>
            <p:spPr>
              <a:xfrm flipH="1">
                <a:off x="4017538" y="3327920"/>
                <a:ext cx="212842" cy="0"/>
              </a:xfrm>
              <a:prstGeom prst="line">
                <a:avLst/>
              </a:prstGeom>
              <a:solidFill>
                <a:schemeClr val="bg2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図形グループ 54">
              <a:extLst>
                <a:ext uri="{FF2B5EF4-FFF2-40B4-BE49-F238E27FC236}">
                  <a16:creationId xmlns:a16="http://schemas.microsoft.com/office/drawing/2014/main" id="{47729F4E-D985-CE42-8C4E-1F4A239A23CD}"/>
                </a:ext>
              </a:extLst>
            </p:cNvPr>
            <p:cNvGrpSpPr/>
            <p:nvPr/>
          </p:nvGrpSpPr>
          <p:grpSpPr>
            <a:xfrm>
              <a:off x="5155722" y="599435"/>
              <a:ext cx="442311" cy="172994"/>
              <a:chOff x="3719559" y="3175470"/>
              <a:chExt cx="808801" cy="304900"/>
            </a:xfrm>
          </p:grpSpPr>
          <p:sp>
            <p:nvSpPr>
              <p:cNvPr id="45" name="円/楕円 44">
                <a:extLst>
                  <a:ext uri="{FF2B5EF4-FFF2-40B4-BE49-F238E27FC236}">
                    <a16:creationId xmlns:a16="http://schemas.microsoft.com/office/drawing/2014/main" id="{0DF24FB9-FA23-444F-9E77-31492B5E0EE7}"/>
                  </a:ext>
                </a:extLst>
              </p:cNvPr>
              <p:cNvSpPr/>
              <p:nvPr/>
            </p:nvSpPr>
            <p:spPr>
              <a:xfrm>
                <a:off x="3719559" y="3175470"/>
                <a:ext cx="297979" cy="3049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CDACE825-2F26-0244-A02A-38E9C07F3ADA}"/>
                  </a:ext>
                </a:extLst>
              </p:cNvPr>
              <p:cNvSpPr/>
              <p:nvPr/>
            </p:nvSpPr>
            <p:spPr>
              <a:xfrm>
                <a:off x="4230381" y="3175470"/>
                <a:ext cx="297979" cy="304900"/>
              </a:xfrm>
              <a:prstGeom prst="ellipse">
                <a:avLst/>
              </a:prstGeom>
              <a:solidFill>
                <a:srgbClr val="77F3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7F0C4926-FD88-D344-8814-893F95FECE92}"/>
                  </a:ext>
                </a:extLst>
              </p:cNvPr>
              <p:cNvCxnSpPr/>
              <p:nvPr/>
            </p:nvCxnSpPr>
            <p:spPr>
              <a:xfrm flipH="1">
                <a:off x="4017538" y="3327920"/>
                <a:ext cx="212842" cy="0"/>
              </a:xfrm>
              <a:prstGeom prst="line">
                <a:avLst/>
              </a:prstGeom>
              <a:solidFill>
                <a:schemeClr val="bg2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33CED066-D3BC-C64B-9AA3-C42FCDE857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4821" y="685932"/>
              <a:ext cx="116397" cy="0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図 6">
            <a:extLst>
              <a:ext uri="{FF2B5EF4-FFF2-40B4-BE49-F238E27FC236}">
                <a16:creationId xmlns:a16="http://schemas.microsoft.com/office/drawing/2014/main" id="{41646D46-78A0-D24F-AD36-BA209773F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68" r="10024"/>
          <a:stretch/>
        </p:blipFill>
        <p:spPr>
          <a:xfrm>
            <a:off x="7541967" y="2765753"/>
            <a:ext cx="3040171" cy="2285600"/>
          </a:xfrm>
          <a:prstGeom prst="rect">
            <a:avLst/>
          </a:prstGeom>
          <a:ln w="25400">
            <a:solidFill>
              <a:schemeClr val="tx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6043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ホワイ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972</Words>
  <Application>Microsoft Macintosh PowerPoint</Application>
  <PresentationFormat>ワイド画面</PresentationFormat>
  <Paragraphs>360</Paragraphs>
  <Slides>40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40</vt:i4>
      </vt:variant>
    </vt:vector>
  </HeadingPairs>
  <TitlesOfParts>
    <vt:vector size="52" baseType="lpstr">
      <vt:lpstr>ＭＳ Ｐゴシック</vt:lpstr>
      <vt:lpstr>Yu Gothic</vt:lpstr>
      <vt:lpstr>Yu Gothic</vt:lpstr>
      <vt:lpstr>游ゴシック Light</vt:lpstr>
      <vt:lpstr>Abadi MT Condensed Extra Bold</vt:lpstr>
      <vt:lpstr>Arial</vt:lpstr>
      <vt:lpstr>Calibri</vt:lpstr>
      <vt:lpstr>Calibri Light</vt:lpstr>
      <vt:lpstr>Cambria Math</vt:lpstr>
      <vt:lpstr>Mangal</vt:lpstr>
      <vt:lpstr>Office テーマ</vt:lpstr>
      <vt:lpstr>ホワイト</vt:lpstr>
      <vt:lpstr>ゼミ発表（進捗）</vt:lpstr>
      <vt:lpstr>目次</vt:lpstr>
      <vt:lpstr>   卒論内容</vt:lpstr>
      <vt:lpstr>グラフ分類における 部分グラフ特徴集合の確率的探索 Probabilistic Search for Subgraph Feature Sets  in Graph Classification</vt:lpstr>
      <vt:lpstr>概要</vt:lpstr>
      <vt:lpstr>背景</vt:lpstr>
      <vt:lpstr>グラフ分類問題</vt:lpstr>
      <vt:lpstr>グラフ分類問題</vt:lpstr>
      <vt:lpstr>gBoost</vt:lpstr>
      <vt:lpstr>gBoost</vt:lpstr>
      <vt:lpstr>gBoost</vt:lpstr>
      <vt:lpstr>概要</vt:lpstr>
      <vt:lpstr>提案手法</vt:lpstr>
      <vt:lpstr>提案手法</vt:lpstr>
      <vt:lpstr>提案手法</vt:lpstr>
      <vt:lpstr>確率設定１：一様</vt:lpstr>
      <vt:lpstr>確率設定２：support</vt:lpstr>
      <vt:lpstr>確率設定２：support</vt:lpstr>
      <vt:lpstr>確率設定３：bound</vt:lpstr>
      <vt:lpstr>確率設定３：bound</vt:lpstr>
      <vt:lpstr>実験準備</vt:lpstr>
      <vt:lpstr>探索精度・効率</vt:lpstr>
      <vt:lpstr>予測精度(CPDBデータセット)</vt:lpstr>
      <vt:lpstr>予測精度(Mutagデータセット)</vt:lpstr>
      <vt:lpstr>まとめと今後の展望</vt:lpstr>
      <vt:lpstr>PowerPoint プレゼンテーション</vt:lpstr>
      <vt:lpstr>分類評価値</vt:lpstr>
      <vt:lpstr>分類評価値</vt:lpstr>
      <vt:lpstr>Bound</vt:lpstr>
      <vt:lpstr>ちょっとやったこと</vt:lpstr>
      <vt:lpstr>確率的探索の別バージョン</vt:lpstr>
      <vt:lpstr>確率的探索の別バージョン</vt:lpstr>
      <vt:lpstr>確率的探索の別バージョン</vt:lpstr>
      <vt:lpstr>今やってること</vt:lpstr>
      <vt:lpstr>横山’s 研究</vt:lpstr>
      <vt:lpstr>横山’s 研究</vt:lpstr>
      <vt:lpstr>やりたいこと</vt:lpstr>
      <vt:lpstr>やりたい</vt:lpstr>
      <vt:lpstr>最後に</vt:lpstr>
      <vt:lpstr>PowerPoint プレゼンテーション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ゼミ発表（進捗）</dc:title>
  <dc:creator>Microsoft Office ユーザー</dc:creator>
  <cp:lastModifiedBy>Microsoft Office ユーザー</cp:lastModifiedBy>
  <cp:revision>13</cp:revision>
  <dcterms:created xsi:type="dcterms:W3CDTF">2018-04-25T04:02:29Z</dcterms:created>
  <dcterms:modified xsi:type="dcterms:W3CDTF">2018-04-25T06:19:06Z</dcterms:modified>
</cp:coreProperties>
</file>